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85" r:id="rId2"/>
    <p:sldId id="300" r:id="rId3"/>
    <p:sldId id="298" r:id="rId4"/>
    <p:sldId id="303" r:id="rId5"/>
    <p:sldId id="299" r:id="rId6"/>
    <p:sldId id="289" r:id="rId7"/>
    <p:sldId id="290" r:id="rId8"/>
    <p:sldId id="291" r:id="rId9"/>
    <p:sldId id="292" r:id="rId10"/>
    <p:sldId id="293" r:id="rId11"/>
    <p:sldId id="294" r:id="rId12"/>
    <p:sldId id="295" r:id="rId13"/>
    <p:sldId id="296" r:id="rId14"/>
    <p:sldId id="301" r:id="rId15"/>
    <p:sldId id="302"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4E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78F2C7-ADAA-4C8D-91D3-EC301A50E2CE}" type="datetimeFigureOut">
              <a:rPr lang="it-IT" smtClean="0"/>
              <a:t>04/04/2024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47AE5-F21D-49BD-ADBF-F5D02FF630FE}" type="slidenum">
              <a:rPr lang="it-IT" smtClean="0"/>
              <a:t>‹#›</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1" name="Right Triangle 10"/>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16" name="Straight Connector 15"/>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p:cNvSpPr>
            <a:spLocks noGrp="1"/>
          </p:cNvSpPr>
          <p:nvPr>
            <p:ph type="pic" sz="quarter" idx="13" hasCustomPrompt="1"/>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tx1"/>
                </a:solidFill>
              </a:defRPr>
            </a:lvl1pPr>
          </a:lstStyle>
          <a:p>
            <a:pPr rtl="0"/>
            <a:r>
              <a:rPr lang="it-IT" noProof="0"/>
              <a:t>Fare clic sull'icona per inserire un'immagine</a:t>
            </a:r>
            <a:endParaRPr lang="en-GB" noProof="0"/>
          </a:p>
        </p:txBody>
      </p:sp>
      <p:cxnSp>
        <p:nvCxnSpPr>
          <p:cNvPr id="18" name="Straight Connector 17"/>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hasCustomPrompt="1"/>
          </p:nvPr>
        </p:nvSpPr>
        <p:spPr>
          <a:xfrm>
            <a:off x="6375721" y="2006084"/>
            <a:ext cx="4853573" cy="1616252"/>
          </a:xfrm>
          <a:prstGeom prst="rect">
            <a:avLst/>
          </a:prstGeom>
        </p:spPr>
        <p:txBody>
          <a:bodyPr rtlCol="0" anchor="b">
            <a:normAutofit/>
          </a:bodyPr>
          <a:lstStyle>
            <a:lvl1pPr algn="l">
              <a:defRPr sz="4300" b="1">
                <a:solidFill>
                  <a:schemeClr val="accent1"/>
                </a:solidFill>
              </a:defRPr>
            </a:lvl1pPr>
          </a:lstStyle>
          <a:p>
            <a:pPr rtl="0"/>
            <a:r>
              <a:rPr lang="en-GB" noProof="0"/>
              <a:t>Click To Edit Master Title Style</a:t>
            </a:r>
          </a:p>
        </p:txBody>
      </p:sp>
      <p:sp>
        <p:nvSpPr>
          <p:cNvPr id="3" name="Subtitle 2" title="Subtitle"/>
          <p:cNvSpPr>
            <a:spLocks noGrp="1"/>
          </p:cNvSpPr>
          <p:nvPr>
            <p:ph type="subTitle" idx="1" hasCustomPrompt="1"/>
          </p:nvPr>
        </p:nvSpPr>
        <p:spPr>
          <a:xfrm>
            <a:off x="6375214" y="3640998"/>
            <a:ext cx="4854339" cy="1257574"/>
          </a:xfrm>
          <a:prstGeom prst="rect">
            <a:avLst/>
          </a:prstGeom>
        </p:spPr>
        <p:txBody>
          <a:bodyPr rtlCol="0"/>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CLICK TO EDIT SUBTITLE</a:t>
            </a:r>
          </a:p>
        </p:txBody>
      </p:sp>
      <p:cxnSp>
        <p:nvCxnSpPr>
          <p:cNvPr id="9" name="Straight Connector 8"/>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11" name="Right Triangle 10"/>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16" name="Straight Connector 15"/>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hasCustomPrompt="1"/>
          </p:nvPr>
        </p:nvSpPr>
        <p:spPr>
          <a:xfrm>
            <a:off x="6375721" y="2006084"/>
            <a:ext cx="4853573" cy="1616252"/>
          </a:xfrm>
          <a:prstGeom prst="rect">
            <a:avLst/>
          </a:prstGeom>
        </p:spPr>
        <p:txBody>
          <a:bodyPr rtlCol="0" anchor="b">
            <a:normAutofit/>
          </a:bodyPr>
          <a:lstStyle>
            <a:lvl1pPr algn="l">
              <a:defRPr sz="4300" b="1">
                <a:solidFill>
                  <a:schemeClr val="accent1"/>
                </a:solidFill>
              </a:defRPr>
            </a:lvl1pPr>
          </a:lstStyle>
          <a:p>
            <a:pPr rtl="0"/>
            <a:r>
              <a:rPr lang="en-GB" noProof="0"/>
              <a:t>Click To Edit Master Title Style</a:t>
            </a:r>
          </a:p>
        </p:txBody>
      </p:sp>
      <p:sp>
        <p:nvSpPr>
          <p:cNvPr id="3" name="Subtitle 2" title="Subtitle"/>
          <p:cNvSpPr>
            <a:spLocks noGrp="1"/>
          </p:cNvSpPr>
          <p:nvPr>
            <p:ph type="subTitle" idx="1" hasCustomPrompt="1"/>
          </p:nvPr>
        </p:nvSpPr>
        <p:spPr>
          <a:xfrm>
            <a:off x="6375214" y="3640998"/>
            <a:ext cx="4854339" cy="1257574"/>
          </a:xfrm>
          <a:prstGeom prst="rect">
            <a:avLst/>
          </a:prstGeom>
        </p:spPr>
        <p:txBody>
          <a:bodyPr rtlCol="0"/>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CLICK TO EDIT MASTER SUBTITLE STYLE</a:t>
            </a:r>
          </a:p>
        </p:txBody>
      </p:sp>
      <p:cxnSp>
        <p:nvCxnSpPr>
          <p:cNvPr id="9" name="Straight Connector 8"/>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stazione sezione">
    <p:spTree>
      <p:nvGrpSpPr>
        <p:cNvPr id="1" name=""/>
        <p:cNvGrpSpPr/>
        <p:nvPr/>
      </p:nvGrpSpPr>
      <p:grpSpPr>
        <a:xfrm>
          <a:off x="0" y="0"/>
          <a:ext cx="0" cy="0"/>
          <a:chOff x="0" y="0"/>
          <a:chExt cx="0" cy="0"/>
        </a:xfrm>
      </p:grpSpPr>
      <p:sp>
        <p:nvSpPr>
          <p:cNvPr id="19" name="Right Triangle 18"/>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Parallelogram 16"/>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18" name="Straight Connector 17"/>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p:cNvSpPr>
            <a:spLocks noGrp="1"/>
          </p:cNvSpPr>
          <p:nvPr>
            <p:ph type="title" hasCustomPrompt="1"/>
          </p:nvPr>
        </p:nvSpPr>
        <p:spPr>
          <a:xfrm>
            <a:off x="6283842" y="1987420"/>
            <a:ext cx="4911633" cy="1789855"/>
          </a:xfrm>
          <a:prstGeom prst="rect">
            <a:avLst/>
          </a:prstGeom>
        </p:spPr>
        <p:txBody>
          <a:bodyPr rtlCol="0" anchor="b">
            <a:normAutofit/>
          </a:bodyPr>
          <a:lstStyle>
            <a:lvl1pPr>
              <a:defRPr sz="4000" b="1">
                <a:solidFill>
                  <a:schemeClr val="accent1"/>
                </a:solidFill>
                <a:latin typeface="+mj-lt"/>
                <a:cs typeface="Calibri Light" panose="020F0302020204030204" pitchFamily="34" charset="0"/>
              </a:defRPr>
            </a:lvl1pPr>
          </a:lstStyle>
          <a:p>
            <a:pPr rtl="0"/>
            <a:r>
              <a:rPr lang="en-GB" noProof="0"/>
              <a:t>Click To Edit Master Title Style</a:t>
            </a:r>
          </a:p>
        </p:txBody>
      </p:sp>
      <p:sp>
        <p:nvSpPr>
          <p:cNvPr id="101" name="Text Placeholder 2" title="Subtitle"/>
          <p:cNvSpPr>
            <a:spLocks noGrp="1"/>
          </p:cNvSpPr>
          <p:nvPr>
            <p:ph type="body" idx="1" hasCustomPrompt="1"/>
          </p:nvPr>
        </p:nvSpPr>
        <p:spPr>
          <a:xfrm>
            <a:off x="6283842" y="3792046"/>
            <a:ext cx="4911633" cy="910580"/>
          </a:xfrm>
          <a:prstGeom prst="rect">
            <a:avLst/>
          </a:prstGeom>
        </p:spPr>
        <p:txBody>
          <a:bodyPr rtlCol="0">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GB" noProof="0"/>
              <a:t>EDIT MASTER TEXT STYLES</a:t>
            </a:r>
          </a:p>
        </p:txBody>
      </p:sp>
      <p:cxnSp>
        <p:nvCxnSpPr>
          <p:cNvPr id="21" name="Straight Connector 20"/>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p:cNvSpPr/>
          <p:nvPr userDrawn="1"/>
        </p:nvSpPr>
        <p:spPr>
          <a:xfrm>
            <a:off x="7754112" y="0"/>
            <a:ext cx="2258568" cy="742819"/>
          </a:xfrm>
          <a:prstGeom prst="parallelogram">
            <a:avLst>
              <a:gd name="adj" fmla="val 195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en-GB" noProof="0"/>
          </a:p>
        </p:txBody>
      </p:sp>
      <p:cxnSp>
        <p:nvCxnSpPr>
          <p:cNvPr id="26" name="Straight Connector 25"/>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p:cNvSpPr/>
          <p:nvPr userDrawn="1"/>
        </p:nvSpPr>
        <p:spPr>
          <a:xfrm rot="19958790">
            <a:off x="-139035" y="3407045"/>
            <a:ext cx="1438399" cy="236580"/>
          </a:xfrm>
          <a:prstGeom prst="parallelogram">
            <a:avLst>
              <a:gd name="adj" fmla="val 5321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cxnSp>
        <p:nvCxnSpPr>
          <p:cNvPr id="22" name="Straight Connector 21"/>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a:xfrm flipH="1">
            <a:off x="7561328" y="0"/>
            <a:ext cx="4831840" cy="3541007"/>
            <a:chOff x="-192127" y="-2"/>
            <a:chExt cx="4831840" cy="3367272"/>
          </a:xfrm>
        </p:grpSpPr>
        <p:sp>
          <p:nvSpPr>
            <p:cNvPr id="26" name="Diagonal Stripe 25"/>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28" name="Straight Connector 27"/>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5" name="TextBox 24"/>
          <p:cNvSpPr txBox="1"/>
          <p:nvPr userDrawn="1"/>
        </p:nvSpPr>
        <p:spPr>
          <a:xfrm>
            <a:off x="11072378" y="235732"/>
            <a:ext cx="814647" cy="615553"/>
          </a:xfrm>
          <a:prstGeom prst="rect">
            <a:avLst/>
          </a:prstGeom>
          <a:noFill/>
        </p:spPr>
        <p:txBody>
          <a:bodyPr wrap="none" rtlCol="0">
            <a:spAutoFit/>
          </a:bodyPr>
          <a:lstStyle/>
          <a:p>
            <a:pPr rtl="0"/>
            <a:r>
              <a:rPr lang="en-GB" sz="3400" b="1" noProof="0">
                <a:solidFill>
                  <a:schemeClr val="accent6"/>
                </a:solidFill>
                <a:latin typeface="Arial Black" panose="020B0A04020102020204" pitchFamily="34" charset="0"/>
              </a:rPr>
              <a:t>FR</a:t>
            </a:r>
          </a:p>
        </p:txBody>
      </p:sp>
      <p:sp>
        <p:nvSpPr>
          <p:cNvPr id="36" name="Parallelogram 35"/>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rtl="0"/>
            <a:endParaRPr lang="en-GB" noProof="0"/>
          </a:p>
        </p:txBody>
      </p:sp>
      <p:sp>
        <p:nvSpPr>
          <p:cNvPr id="2" name="Footer Placeholder 1"/>
          <p:cNvSpPr>
            <a:spLocks noGrp="1"/>
          </p:cNvSpPr>
          <p:nvPr>
            <p:ph type="ftr" sz="quarter" idx="17"/>
          </p:nvPr>
        </p:nvSpPr>
        <p:spPr/>
        <p:txBody>
          <a:bodyPr rtlCol="0"/>
          <a:lstStyle>
            <a:lvl1pPr algn="l">
              <a:defRPr/>
            </a:lvl1pPr>
          </a:lstStyle>
          <a:p>
            <a:pPr rtl="0"/>
            <a:r>
              <a:rPr lang="en-GB" noProof="0"/>
              <a:t>Add a footer</a:t>
            </a:r>
          </a:p>
        </p:txBody>
      </p:sp>
      <p:sp>
        <p:nvSpPr>
          <p:cNvPr id="3" name="Slide Number Placeholder 2"/>
          <p:cNvSpPr>
            <a:spLocks noGrp="1"/>
          </p:cNvSpPr>
          <p:nvPr>
            <p:ph type="sldNum" sz="quarter" idx="18"/>
          </p:nvPr>
        </p:nvSpPr>
        <p:spPr/>
        <p:txBody>
          <a:bodyPr rtlCol="0"/>
          <a:lstStyle/>
          <a:p>
            <a:pPr rtl="0"/>
            <a:fld id="{8699F50C-BE38-4BD0-BA84-9B090E1F2B9B}" type="slidenum">
              <a:rPr lang="en-GB" noProof="0" smtClean="0"/>
              <a:t>‹#›</a:t>
            </a:fld>
            <a:endParaRPr lang="en-GB" noProof="0"/>
          </a:p>
        </p:txBody>
      </p:sp>
      <p:sp>
        <p:nvSpPr>
          <p:cNvPr id="27" name="Title 1" title="Title "/>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n-GB" noProof="0"/>
              <a:t>Click to Edit Master Title Style </a:t>
            </a:r>
          </a:p>
        </p:txBody>
      </p:sp>
      <p:sp>
        <p:nvSpPr>
          <p:cNvPr id="29" name="Content Placeholder 2"/>
          <p:cNvSpPr>
            <a:spLocks noGrp="1"/>
          </p:cNvSpPr>
          <p:nvPr>
            <p:ph idx="1"/>
          </p:nvPr>
        </p:nvSpPr>
        <p:spPr>
          <a:xfrm>
            <a:off x="518678" y="1671924"/>
            <a:ext cx="10835122" cy="4505039"/>
          </a:xfrm>
          <a:prstGeom prst="rect">
            <a:avLst/>
          </a:prstGeom>
        </p:spPr>
        <p:txBody>
          <a:bodyPr rtlCol="0"/>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cxnSp>
        <p:nvCxnSpPr>
          <p:cNvPr id="22" name="Straight Connector 21"/>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a:xfrm flipH="1">
            <a:off x="7561328" y="0"/>
            <a:ext cx="4831840" cy="3541007"/>
            <a:chOff x="-192127" y="-2"/>
            <a:chExt cx="4831840" cy="3367272"/>
          </a:xfrm>
        </p:grpSpPr>
        <p:sp>
          <p:nvSpPr>
            <p:cNvPr id="26" name="Diagonal Stripe 25"/>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28" name="Straight Connector 27"/>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5" name="TextBox 24"/>
          <p:cNvSpPr txBox="1"/>
          <p:nvPr userDrawn="1"/>
        </p:nvSpPr>
        <p:spPr>
          <a:xfrm>
            <a:off x="11072378" y="235732"/>
            <a:ext cx="814647" cy="615553"/>
          </a:xfrm>
          <a:prstGeom prst="rect">
            <a:avLst/>
          </a:prstGeom>
          <a:noFill/>
        </p:spPr>
        <p:txBody>
          <a:bodyPr wrap="none" rtlCol="0">
            <a:spAutoFit/>
          </a:bodyPr>
          <a:lstStyle/>
          <a:p>
            <a:pPr rtl="0"/>
            <a:r>
              <a:rPr lang="en-GB" sz="3400" b="1" noProof="0">
                <a:solidFill>
                  <a:schemeClr val="accent6"/>
                </a:solidFill>
                <a:latin typeface="Arial Black" panose="020B0A04020102020204" pitchFamily="34" charset="0"/>
              </a:rPr>
              <a:t>FR</a:t>
            </a:r>
          </a:p>
        </p:txBody>
      </p:sp>
      <p:sp>
        <p:nvSpPr>
          <p:cNvPr id="36" name="Parallelogram 35"/>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rtl="0"/>
            <a:endParaRPr lang="en-GB" noProof="0"/>
          </a:p>
        </p:txBody>
      </p:sp>
      <p:sp>
        <p:nvSpPr>
          <p:cNvPr id="2" name="Footer Placeholder 1"/>
          <p:cNvSpPr>
            <a:spLocks noGrp="1"/>
          </p:cNvSpPr>
          <p:nvPr>
            <p:ph type="ftr" sz="quarter" idx="17"/>
          </p:nvPr>
        </p:nvSpPr>
        <p:spPr/>
        <p:txBody>
          <a:bodyPr rtlCol="0"/>
          <a:lstStyle>
            <a:lvl1pPr algn="l">
              <a:defRPr/>
            </a:lvl1pPr>
          </a:lstStyle>
          <a:p>
            <a:pPr rtl="0"/>
            <a:r>
              <a:rPr lang="en-GB" noProof="0"/>
              <a:t>Add a footer</a:t>
            </a:r>
          </a:p>
        </p:txBody>
      </p:sp>
      <p:sp>
        <p:nvSpPr>
          <p:cNvPr id="3" name="Slide Number Placeholder 2"/>
          <p:cNvSpPr>
            <a:spLocks noGrp="1"/>
          </p:cNvSpPr>
          <p:nvPr>
            <p:ph type="sldNum" sz="quarter" idx="18"/>
          </p:nvPr>
        </p:nvSpPr>
        <p:spPr/>
        <p:txBody>
          <a:bodyPr rtlCol="0"/>
          <a:lstStyle/>
          <a:p>
            <a:pPr rtl="0"/>
            <a:fld id="{8699F50C-BE38-4BD0-BA84-9B090E1F2B9B}" type="slidenum">
              <a:rPr lang="en-GB" noProof="0" smtClean="0"/>
              <a:t>‹#›</a:t>
            </a:fld>
            <a:endParaRPr lang="en-GB" noProof="0"/>
          </a:p>
        </p:txBody>
      </p:sp>
      <p:sp>
        <p:nvSpPr>
          <p:cNvPr id="27" name="Title 1" title="Title "/>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n-GB" noProof="0"/>
              <a:t>Click to Edit Master Title Style </a:t>
            </a:r>
          </a:p>
        </p:txBody>
      </p:sp>
      <p:sp>
        <p:nvSpPr>
          <p:cNvPr id="14" name="Content Placeholder 2"/>
          <p:cNvSpPr>
            <a:spLocks noGrp="1"/>
          </p:cNvSpPr>
          <p:nvPr>
            <p:ph sz="half" idx="1"/>
          </p:nvPr>
        </p:nvSpPr>
        <p:spPr>
          <a:xfrm>
            <a:off x="529687" y="1651044"/>
            <a:ext cx="5181600" cy="4525919"/>
          </a:xfrm>
          <a:prstGeom prst="rect">
            <a:avLst/>
          </a:prstGeom>
        </p:spPr>
        <p:txBody>
          <a:bodyPr rtlCol="0"/>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15" name="Content Placeholder 3"/>
          <p:cNvSpPr>
            <a:spLocks noGrp="1"/>
          </p:cNvSpPr>
          <p:nvPr>
            <p:ph sz="half" idx="2"/>
          </p:nvPr>
        </p:nvSpPr>
        <p:spPr>
          <a:xfrm>
            <a:off x="6172200" y="1651044"/>
            <a:ext cx="5181600" cy="4525919"/>
          </a:xfrm>
          <a:prstGeom prst="rect">
            <a:avLst/>
          </a:prstGeom>
        </p:spPr>
        <p:txBody>
          <a:bodyPr rtlCol="0"/>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cxnSp>
        <p:nvCxnSpPr>
          <p:cNvPr id="22" name="Straight Connector 21"/>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a:xfrm flipH="1">
            <a:off x="7561328" y="0"/>
            <a:ext cx="4831840" cy="3541007"/>
            <a:chOff x="-192127" y="-2"/>
            <a:chExt cx="4831840" cy="3367272"/>
          </a:xfrm>
        </p:grpSpPr>
        <p:sp>
          <p:nvSpPr>
            <p:cNvPr id="26" name="Diagonal Stripe 25"/>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28" name="Straight Connector 27"/>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5" name="TextBox 24"/>
          <p:cNvSpPr txBox="1"/>
          <p:nvPr userDrawn="1"/>
        </p:nvSpPr>
        <p:spPr>
          <a:xfrm>
            <a:off x="11072378" y="235732"/>
            <a:ext cx="814647" cy="615553"/>
          </a:xfrm>
          <a:prstGeom prst="rect">
            <a:avLst/>
          </a:prstGeom>
          <a:noFill/>
        </p:spPr>
        <p:txBody>
          <a:bodyPr wrap="none" rtlCol="0">
            <a:spAutoFit/>
          </a:bodyPr>
          <a:lstStyle/>
          <a:p>
            <a:pPr rtl="0"/>
            <a:r>
              <a:rPr lang="en-GB" sz="3400" b="1" noProof="0">
                <a:solidFill>
                  <a:schemeClr val="accent6"/>
                </a:solidFill>
                <a:latin typeface="Arial Black" panose="020B0A04020102020204" pitchFamily="34" charset="0"/>
              </a:rPr>
              <a:t>FR</a:t>
            </a:r>
          </a:p>
        </p:txBody>
      </p:sp>
      <p:sp>
        <p:nvSpPr>
          <p:cNvPr id="36" name="Parallelogram 35"/>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rtl="0"/>
            <a:endParaRPr lang="en-GB" noProof="0"/>
          </a:p>
        </p:txBody>
      </p:sp>
      <p:sp>
        <p:nvSpPr>
          <p:cNvPr id="2" name="Footer Placeholder 1"/>
          <p:cNvSpPr>
            <a:spLocks noGrp="1"/>
          </p:cNvSpPr>
          <p:nvPr>
            <p:ph type="ftr" sz="quarter" idx="17"/>
          </p:nvPr>
        </p:nvSpPr>
        <p:spPr/>
        <p:txBody>
          <a:bodyPr rtlCol="0"/>
          <a:lstStyle>
            <a:lvl1pPr algn="l">
              <a:defRPr/>
            </a:lvl1pPr>
          </a:lstStyle>
          <a:p>
            <a:pPr rtl="0"/>
            <a:r>
              <a:rPr lang="en-GB" noProof="0"/>
              <a:t>Add a footer</a:t>
            </a:r>
          </a:p>
        </p:txBody>
      </p:sp>
      <p:sp>
        <p:nvSpPr>
          <p:cNvPr id="3" name="Slide Number Placeholder 2"/>
          <p:cNvSpPr>
            <a:spLocks noGrp="1"/>
          </p:cNvSpPr>
          <p:nvPr>
            <p:ph type="sldNum" sz="quarter" idx="18"/>
          </p:nvPr>
        </p:nvSpPr>
        <p:spPr/>
        <p:txBody>
          <a:bodyPr rtlCol="0"/>
          <a:lstStyle/>
          <a:p>
            <a:pPr rtl="0"/>
            <a:fld id="{8699F50C-BE38-4BD0-BA84-9B090E1F2B9B}" type="slidenum">
              <a:rPr lang="en-GB" noProof="0" smtClean="0"/>
              <a:t>‹#›</a:t>
            </a:fld>
            <a:endParaRPr lang="en-GB" noProof="0"/>
          </a:p>
        </p:txBody>
      </p:sp>
      <p:sp>
        <p:nvSpPr>
          <p:cNvPr id="27" name="Title 1" title="Title "/>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n-GB" noProof="0"/>
              <a:t>Click to Edit Master Title Style </a:t>
            </a:r>
          </a:p>
        </p:txBody>
      </p:sp>
      <p:sp>
        <p:nvSpPr>
          <p:cNvPr id="18" name="Text Placeholder 2"/>
          <p:cNvSpPr>
            <a:spLocks noGrp="1"/>
          </p:cNvSpPr>
          <p:nvPr>
            <p:ph type="body" idx="1"/>
          </p:nvPr>
        </p:nvSpPr>
        <p:spPr>
          <a:xfrm>
            <a:off x="518678" y="1681163"/>
            <a:ext cx="5382501" cy="823912"/>
          </a:xfrm>
          <a:prstGeom prst="rect">
            <a:avLst/>
          </a:prstGeom>
        </p:spPr>
        <p:txBody>
          <a:bodyPr rtlCol="0" anchor="b"/>
          <a:lstStyle>
            <a:lvl1pPr marL="0" indent="0">
              <a:buNone/>
              <a:defRPr lang="en-US" b="1" dirty="0">
                <a:solidFill>
                  <a:schemeClr val="accent6"/>
                </a:solidFill>
              </a:defRPr>
            </a:lvl1pPr>
          </a:lstStyle>
          <a:p>
            <a:pPr marL="228600" lvl="0" indent="-228600" rtl="0"/>
            <a:r>
              <a:rPr lang="en-GB" noProof="0"/>
              <a:t>Edit Master text styles</a:t>
            </a:r>
          </a:p>
        </p:txBody>
      </p:sp>
      <p:sp>
        <p:nvSpPr>
          <p:cNvPr id="20" name="Text Placeholder 4"/>
          <p:cNvSpPr>
            <a:spLocks noGrp="1"/>
          </p:cNvSpPr>
          <p:nvPr>
            <p:ph type="body" sz="quarter" idx="3"/>
          </p:nvPr>
        </p:nvSpPr>
        <p:spPr>
          <a:xfrm>
            <a:off x="6172200" y="1681163"/>
            <a:ext cx="5183188" cy="823912"/>
          </a:xfrm>
          <a:prstGeom prst="rect">
            <a:avLst/>
          </a:prstGeom>
        </p:spPr>
        <p:txBody>
          <a:bodyPr rtlCol="0"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21" name="Content Placeholder 5"/>
          <p:cNvSpPr>
            <a:spLocks noGrp="1"/>
          </p:cNvSpPr>
          <p:nvPr>
            <p:ph sz="quarter" idx="4"/>
          </p:nvPr>
        </p:nvSpPr>
        <p:spPr>
          <a:xfrm>
            <a:off x="6172200" y="2505075"/>
            <a:ext cx="5183188" cy="3684588"/>
          </a:xfrm>
          <a:prstGeom prst="rect">
            <a:avLst/>
          </a:prstGeom>
        </p:spPr>
        <p:txBody>
          <a:bodyPr rtlCol="0"/>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24" name="Content Placeholder 3"/>
          <p:cNvSpPr>
            <a:spLocks noGrp="1"/>
          </p:cNvSpPr>
          <p:nvPr>
            <p:ph sz="half" idx="2"/>
          </p:nvPr>
        </p:nvSpPr>
        <p:spPr>
          <a:xfrm>
            <a:off x="518678" y="2505075"/>
            <a:ext cx="5391749" cy="3684588"/>
          </a:xfrm>
          <a:prstGeom prst="rect">
            <a:avLst/>
          </a:prstGeom>
        </p:spPr>
        <p:txBody>
          <a:bodyPr rtlCol="0"/>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11" name="Right Triangle 10"/>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16" name="Straight Connector 15"/>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hasCustomPrompt="1"/>
          </p:nvPr>
        </p:nvSpPr>
        <p:spPr>
          <a:xfrm>
            <a:off x="719170" y="4374036"/>
            <a:ext cx="5311516" cy="1327031"/>
          </a:xfrm>
          <a:prstGeom prst="rect">
            <a:avLst/>
          </a:prstGeom>
        </p:spPr>
        <p:txBody>
          <a:bodyPr rtlCol="0" anchor="b">
            <a:normAutofit/>
          </a:bodyPr>
          <a:lstStyle>
            <a:lvl1pPr marL="0" indent="0" algn="r">
              <a:buFont typeface="Arial" panose="020B0604020202020204" pitchFamily="34" charset="0"/>
              <a:buNone/>
              <a:defRPr sz="4300" b="1">
                <a:solidFill>
                  <a:schemeClr val="accent1"/>
                </a:solidFill>
              </a:defRPr>
            </a:lvl1pPr>
          </a:lstStyle>
          <a:p>
            <a:pPr rtl="0"/>
            <a:r>
              <a:rPr lang="en-GB" noProof="0"/>
              <a:t>Click To Edit Master Title Style</a:t>
            </a:r>
          </a:p>
        </p:txBody>
      </p:sp>
      <p:cxnSp>
        <p:nvCxnSpPr>
          <p:cNvPr id="9" name="Straight Connector 8"/>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half" idx="2"/>
          </p:nvPr>
        </p:nvSpPr>
        <p:spPr>
          <a:xfrm>
            <a:off x="719170" y="5701069"/>
            <a:ext cx="5311516" cy="931505"/>
          </a:xfrm>
          <a:prstGeom prst="rect">
            <a:avLst/>
          </a:prstGeom>
        </p:spPr>
        <p:txBody>
          <a:bodyPr rtlCol="0"/>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Edit Master text styles</a:t>
            </a:r>
          </a:p>
        </p:txBody>
      </p:sp>
      <p:sp>
        <p:nvSpPr>
          <p:cNvPr id="14" name="Content Placeholder 2"/>
          <p:cNvSpPr>
            <a:spLocks noGrp="1"/>
          </p:cNvSpPr>
          <p:nvPr>
            <p:ph idx="1"/>
          </p:nvPr>
        </p:nvSpPr>
        <p:spPr>
          <a:xfrm>
            <a:off x="6161316" y="2290713"/>
            <a:ext cx="5803672" cy="4341862"/>
          </a:xfrm>
          <a:prstGeom prst="rect">
            <a:avLst/>
          </a:prstGeom>
        </p:spPr>
        <p:txBody>
          <a:bodyPr rtlCol="0"/>
          <a:lstStyle>
            <a:lvl1pPr>
              <a:buClr>
                <a:schemeClr val="accent2"/>
              </a:buClr>
              <a:defRPr sz="2400"/>
            </a:lvl1pPr>
            <a:lvl2pPr>
              <a:buClr>
                <a:schemeClr val="accent2"/>
              </a:buClr>
              <a:defRPr sz="2000"/>
            </a:lvl2pPr>
            <a:lvl3pPr>
              <a:buClr>
                <a:schemeClr val="accent2"/>
              </a:buClr>
              <a:defRPr sz="1800"/>
            </a:lvl3pPr>
            <a:lvl4pPr>
              <a:buClr>
                <a:schemeClr val="accent2"/>
              </a:buClr>
              <a:defRPr sz="1600"/>
            </a:lvl4pPr>
            <a:lvl5pPr>
              <a:buClr>
                <a:schemeClr val="accent2"/>
              </a:buClr>
              <a:defRPr sz="1600"/>
            </a:lvl5pPr>
            <a:lvl6pPr>
              <a:defRPr sz="2000"/>
            </a:lvl6pPr>
            <a:lvl7pPr>
              <a:defRPr sz="2000"/>
            </a:lvl7pPr>
            <a:lvl8pPr>
              <a:defRPr sz="2000"/>
            </a:lvl8pPr>
            <a:lvl9pPr>
              <a:defRPr sz="2000"/>
            </a:lvl9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11" name="Right Triangle 10"/>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16" name="Straight Connector 15"/>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hasCustomPrompt="1"/>
          </p:nvPr>
        </p:nvSpPr>
        <p:spPr>
          <a:xfrm>
            <a:off x="719170" y="4374036"/>
            <a:ext cx="5311516" cy="1327031"/>
          </a:xfrm>
          <a:prstGeom prst="rect">
            <a:avLst/>
          </a:prstGeom>
        </p:spPr>
        <p:txBody>
          <a:bodyPr rtlCol="0" anchor="b">
            <a:normAutofit/>
          </a:bodyPr>
          <a:lstStyle>
            <a:lvl1pPr marL="0" indent="0" algn="r">
              <a:buFont typeface="Arial" panose="020B0604020202020204" pitchFamily="34" charset="0"/>
              <a:buNone/>
              <a:defRPr sz="4300" b="1">
                <a:solidFill>
                  <a:schemeClr val="accent1"/>
                </a:solidFill>
              </a:defRPr>
            </a:lvl1pPr>
          </a:lstStyle>
          <a:p>
            <a:pPr rtl="0"/>
            <a:r>
              <a:rPr lang="en-GB" noProof="0"/>
              <a:t>Click To Edit Master Title Style</a:t>
            </a:r>
          </a:p>
        </p:txBody>
      </p:sp>
      <p:cxnSp>
        <p:nvCxnSpPr>
          <p:cNvPr id="9" name="Straight Connector 8"/>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half" idx="2"/>
          </p:nvPr>
        </p:nvSpPr>
        <p:spPr>
          <a:xfrm>
            <a:off x="719170" y="5701069"/>
            <a:ext cx="5311516" cy="931505"/>
          </a:xfrm>
          <a:prstGeom prst="rect">
            <a:avLst/>
          </a:prstGeom>
        </p:spPr>
        <p:txBody>
          <a:bodyPr rtlCol="0"/>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Edit Master text styles</a:t>
            </a:r>
          </a:p>
        </p:txBody>
      </p:sp>
      <p:sp>
        <p:nvSpPr>
          <p:cNvPr id="12" name="Picture Placeholder 2"/>
          <p:cNvSpPr>
            <a:spLocks noGrp="1"/>
          </p:cNvSpPr>
          <p:nvPr>
            <p:ph type="pic" idx="1" hasCustomPrompt="1"/>
          </p:nvPr>
        </p:nvSpPr>
        <p:spPr>
          <a:xfrm>
            <a:off x="6249970" y="2271860"/>
            <a:ext cx="5715017" cy="4360714"/>
          </a:xfrm>
          <a:prstGeom prst="rect">
            <a:avLst/>
          </a:prstGeo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en-GB"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18" name="TextBox 17"/>
          <p:cNvSpPr txBox="1"/>
          <p:nvPr userDrawn="1"/>
        </p:nvSpPr>
        <p:spPr>
          <a:xfrm>
            <a:off x="11072378" y="235732"/>
            <a:ext cx="814647" cy="615553"/>
          </a:xfrm>
          <a:prstGeom prst="rect">
            <a:avLst/>
          </a:prstGeom>
          <a:noFill/>
        </p:spPr>
        <p:txBody>
          <a:bodyPr wrap="none" rtlCol="0">
            <a:spAutoFit/>
          </a:bodyPr>
          <a:lstStyle/>
          <a:p>
            <a:pPr rtl="0"/>
            <a:r>
              <a:rPr lang="en-GB" sz="3400" b="1" noProof="0">
                <a:solidFill>
                  <a:schemeClr val="accent1"/>
                </a:solidFill>
                <a:latin typeface="Arial Black" panose="020B0A04020102020204" pitchFamily="34" charset="0"/>
              </a:rPr>
              <a:t>FR</a:t>
            </a:r>
          </a:p>
        </p:txBody>
      </p:sp>
      <p:grpSp>
        <p:nvGrpSpPr>
          <p:cNvPr id="26" name="Group 25"/>
          <p:cNvGrpSpPr/>
          <p:nvPr userDrawn="1"/>
        </p:nvGrpSpPr>
        <p:grpSpPr>
          <a:xfrm flipH="1">
            <a:off x="7561328" y="0"/>
            <a:ext cx="4831840" cy="3541007"/>
            <a:chOff x="-192127" y="-2"/>
            <a:chExt cx="4831840" cy="3367272"/>
          </a:xfrm>
        </p:grpSpPr>
        <p:sp>
          <p:nvSpPr>
            <p:cNvPr id="27" name="Diagonal Stripe 26"/>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28" name="Straight Connector 27"/>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30" name="Parallelogram 29"/>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rtl="0"/>
            <a:endParaRPr lang="en-GB" noProof="0"/>
          </a:p>
        </p:txBody>
      </p:sp>
      <p:sp>
        <p:nvSpPr>
          <p:cNvPr id="2" name="Footer Placeholder 1"/>
          <p:cNvSpPr>
            <a:spLocks noGrp="1"/>
          </p:cNvSpPr>
          <p:nvPr>
            <p:ph type="ftr" sz="quarter" idx="10"/>
          </p:nvPr>
        </p:nvSpPr>
        <p:spPr/>
        <p:txBody>
          <a:bodyPr rtlCol="0"/>
          <a:lstStyle/>
          <a:p>
            <a:pPr rtl="0"/>
            <a:r>
              <a:rPr lang="en-GB" noProof="0"/>
              <a:t>Add a footer</a:t>
            </a:r>
          </a:p>
        </p:txBody>
      </p:sp>
      <p:sp>
        <p:nvSpPr>
          <p:cNvPr id="3" name="Slide Number Placeholder 2"/>
          <p:cNvSpPr>
            <a:spLocks noGrp="1"/>
          </p:cNvSpPr>
          <p:nvPr>
            <p:ph type="sldNum" sz="quarter" idx="11"/>
          </p:nvPr>
        </p:nvSpPr>
        <p:spPr/>
        <p:txBody>
          <a:bodyPr rtlCol="0"/>
          <a:lstStyle/>
          <a:p>
            <a:pPr rtl="0"/>
            <a:fld id="{8699F50C-BE38-4BD0-BA84-9B090E1F2B9B}" type="slidenum">
              <a:rPr lang="en-GB" noProof="0" smtClean="0"/>
              <a:t>‹#›</a:t>
            </a:fld>
            <a:endParaRPr lang="en-GB" noProof="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21" name="TextBox 20"/>
          <p:cNvSpPr txBox="1"/>
          <p:nvPr userDrawn="1"/>
        </p:nvSpPr>
        <p:spPr>
          <a:xfrm>
            <a:off x="11072378" y="235732"/>
            <a:ext cx="814647" cy="615553"/>
          </a:xfrm>
          <a:prstGeom prst="rect">
            <a:avLst/>
          </a:prstGeom>
          <a:noFill/>
        </p:spPr>
        <p:txBody>
          <a:bodyPr wrap="none" rtlCol="0">
            <a:spAutoFit/>
          </a:bodyPr>
          <a:lstStyle/>
          <a:p>
            <a:pPr rtl="0"/>
            <a:r>
              <a:rPr lang="en-GB" sz="3400" b="1" noProof="0">
                <a:solidFill>
                  <a:schemeClr val="accent1"/>
                </a:solidFill>
                <a:latin typeface="Arial Black" panose="020B0A04020102020204" pitchFamily="34" charset="0"/>
              </a:rPr>
              <a:t>FR</a:t>
            </a:r>
          </a:p>
        </p:txBody>
      </p:sp>
      <p:grpSp>
        <p:nvGrpSpPr>
          <p:cNvPr id="27" name="Group 26"/>
          <p:cNvGrpSpPr/>
          <p:nvPr userDrawn="1"/>
        </p:nvGrpSpPr>
        <p:grpSpPr>
          <a:xfrm flipH="1">
            <a:off x="7561328" y="0"/>
            <a:ext cx="4831840" cy="3541007"/>
            <a:chOff x="-192127" y="-2"/>
            <a:chExt cx="4831840" cy="3367272"/>
          </a:xfrm>
        </p:grpSpPr>
        <p:sp>
          <p:nvSpPr>
            <p:cNvPr id="28" name="Diagonal Stripe 27"/>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29" name="Straight Connector 28"/>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31" name="Parallelogram 30"/>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rtl="0"/>
            <a:endParaRPr lang="en-GB" noProof="0"/>
          </a:p>
        </p:txBody>
      </p:sp>
      <p:sp>
        <p:nvSpPr>
          <p:cNvPr id="33" name="Title 1" title="Title "/>
          <p:cNvSpPr>
            <a:spLocks noGrp="1"/>
          </p:cNvSpPr>
          <p:nvPr>
            <p:ph type="title" hasCustomPrompt="1"/>
          </p:nvPr>
        </p:nvSpPr>
        <p:spPr>
          <a:xfrm>
            <a:off x="518678" y="209028"/>
            <a:ext cx="8333222" cy="1215566"/>
          </a:xfrm>
          <a:prstGeom prst="rect">
            <a:avLst/>
          </a:prstGeom>
        </p:spPr>
        <p:txBody>
          <a:bodyPr rtlCol="0" anchor="b">
            <a:normAutofit/>
          </a:bodyPr>
          <a:lstStyle>
            <a:lvl1pPr>
              <a:defRPr sz="4400" b="1">
                <a:solidFill>
                  <a:schemeClr val="accent1"/>
                </a:solidFill>
              </a:defRPr>
            </a:lvl1pPr>
          </a:lstStyle>
          <a:p>
            <a:pPr rtl="0"/>
            <a:r>
              <a:rPr lang="en-GB" noProof="0"/>
              <a:t>Click to Edit Master Title Style </a:t>
            </a:r>
          </a:p>
        </p:txBody>
      </p:sp>
      <p:sp>
        <p:nvSpPr>
          <p:cNvPr id="2" name="Footer Placeholder 1"/>
          <p:cNvSpPr>
            <a:spLocks noGrp="1"/>
          </p:cNvSpPr>
          <p:nvPr>
            <p:ph type="ftr" sz="quarter" idx="10"/>
          </p:nvPr>
        </p:nvSpPr>
        <p:spPr/>
        <p:txBody>
          <a:bodyPr rtlCol="0"/>
          <a:lstStyle/>
          <a:p>
            <a:pPr rtl="0"/>
            <a:r>
              <a:rPr lang="en-GB" noProof="0"/>
              <a:t>Add a footer</a:t>
            </a:r>
          </a:p>
        </p:txBody>
      </p:sp>
      <p:sp>
        <p:nvSpPr>
          <p:cNvPr id="3" name="Slide Number Placeholder 2"/>
          <p:cNvSpPr>
            <a:spLocks noGrp="1"/>
          </p:cNvSpPr>
          <p:nvPr>
            <p:ph type="sldNum" sz="quarter" idx="11"/>
          </p:nvPr>
        </p:nvSpPr>
        <p:spPr/>
        <p:txBody>
          <a:bodyPr rtlCol="0"/>
          <a:lstStyle/>
          <a:p>
            <a:pPr rtl="0"/>
            <a:fld id="{8699F50C-BE38-4BD0-BA84-9B090E1F2B9B}" type="slidenum">
              <a:rPr lang="en-GB" noProof="0" smtClean="0"/>
              <a:t>‹#›</a:t>
            </a:fld>
            <a:endParaRPr lang="en-GB" noProof="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tlCol="0"/>
          <a:lstStyle/>
          <a:p>
            <a:pPr rtl="0"/>
            <a:r>
              <a:rPr lang="it-IT" noProof="0"/>
              <a:t>Fare clic per modificare lo stile del titolo dello schema</a:t>
            </a:r>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9" name="Right Triangle 18"/>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Parallelogram 16"/>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18" name="Straight Connector 17"/>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p:cNvSpPr>
            <a:spLocks noGrp="1"/>
          </p:cNvSpPr>
          <p:nvPr>
            <p:ph type="title" hasCustomPrompt="1"/>
          </p:nvPr>
        </p:nvSpPr>
        <p:spPr>
          <a:xfrm>
            <a:off x="6283842" y="1987420"/>
            <a:ext cx="4911633" cy="1789855"/>
          </a:xfrm>
          <a:prstGeom prst="rect">
            <a:avLst/>
          </a:prstGeom>
        </p:spPr>
        <p:txBody>
          <a:bodyPr rtlCol="0" anchor="b">
            <a:normAutofit/>
          </a:bodyPr>
          <a:lstStyle>
            <a:lvl1pPr>
              <a:defRPr sz="4000" b="1">
                <a:solidFill>
                  <a:schemeClr val="accent1"/>
                </a:solidFill>
                <a:latin typeface="+mj-lt"/>
                <a:cs typeface="Calibri Light" panose="020F0302020204030204" pitchFamily="34" charset="0"/>
              </a:defRPr>
            </a:lvl1pPr>
          </a:lstStyle>
          <a:p>
            <a:pPr rtl="0"/>
            <a:r>
              <a:rPr lang="en-GB" noProof="0"/>
              <a:t>Click To Edit Master Title Style</a:t>
            </a:r>
          </a:p>
        </p:txBody>
      </p:sp>
      <p:sp>
        <p:nvSpPr>
          <p:cNvPr id="101" name="Text Placeholder 2" title="Subtitle"/>
          <p:cNvSpPr>
            <a:spLocks noGrp="1"/>
          </p:cNvSpPr>
          <p:nvPr>
            <p:ph type="body" idx="1" hasCustomPrompt="1"/>
          </p:nvPr>
        </p:nvSpPr>
        <p:spPr>
          <a:xfrm>
            <a:off x="6283842" y="3792046"/>
            <a:ext cx="4911633" cy="910580"/>
          </a:xfrm>
          <a:prstGeom prst="rect">
            <a:avLst/>
          </a:prstGeom>
        </p:spPr>
        <p:txBody>
          <a:bodyPr rtlCol="0">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GB" noProof="0"/>
              <a:t>EDIT MASTER TEXT STYLES</a:t>
            </a:r>
          </a:p>
        </p:txBody>
      </p:sp>
      <p:cxnSp>
        <p:nvCxnSpPr>
          <p:cNvPr id="21" name="Straight Connector 20"/>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en-GB" noProof="0"/>
          </a:p>
        </p:txBody>
      </p:sp>
      <p:cxnSp>
        <p:nvCxnSpPr>
          <p:cNvPr id="26" name="Straight Connector 25"/>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p:cNvSpPr>
            <a:spLocks noGrp="1"/>
          </p:cNvSpPr>
          <p:nvPr>
            <p:ph type="pic" sz="quarter" idx="13" hasCustomPrompt="1"/>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tx1"/>
                </a:solidFill>
              </a:defRPr>
            </a:lvl1pPr>
          </a:lstStyle>
          <a:p>
            <a:pPr rtl="0"/>
            <a:r>
              <a:rPr lang="it-IT" noProof="0"/>
              <a:t>Fare clic sull'icona per inserire un'immagine</a:t>
            </a:r>
            <a:endParaRPr lang="en-GB" noProof="0"/>
          </a:p>
        </p:txBody>
      </p:sp>
      <p:cxnSp>
        <p:nvCxnSpPr>
          <p:cNvPr id="16" name="Straight Connector 15"/>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p:cNvSpPr>
            <a:spLocks noGrp="1"/>
          </p:cNvSpPr>
          <p:nvPr>
            <p:ph idx="1"/>
          </p:nvPr>
        </p:nvSpPr>
        <p:spPr>
          <a:xfrm>
            <a:off x="531378" y="3196915"/>
            <a:ext cx="4942829" cy="2958275"/>
          </a:xfrm>
          <a:prstGeom prst="rect">
            <a:avLst/>
          </a:prstGeom>
        </p:spPr>
        <p:txBody>
          <a:bodyPr rtlCol="0">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24" name="Right Triangle 23"/>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5" name="Parallelogram 24"/>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en-GB" noProof="0"/>
          </a:p>
        </p:txBody>
      </p:sp>
      <p:cxnSp>
        <p:nvCxnSpPr>
          <p:cNvPr id="34" name="Straight Connector 33"/>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p:cNvSpPr>
            <a:spLocks noGrp="1"/>
          </p:cNvSpPr>
          <p:nvPr userDrawn="1">
            <p:ph type="body" sz="quarter" idx="13" hasCustomPrompt="1"/>
          </p:nvPr>
        </p:nvSpPr>
        <p:spPr>
          <a:xfrm>
            <a:off x="531379" y="2563477"/>
            <a:ext cx="7342631"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n-GB" noProof="0"/>
              <a:t>CLICK TO SUBTITLE STYLE</a:t>
            </a:r>
          </a:p>
        </p:txBody>
      </p:sp>
      <p:sp>
        <p:nvSpPr>
          <p:cNvPr id="2" name="Title 1" title="Title "/>
          <p:cNvSpPr>
            <a:spLocks noGrp="1"/>
          </p:cNvSpPr>
          <p:nvPr userDrawn="1">
            <p:ph type="title" hasCustomPrompt="1"/>
          </p:nvPr>
        </p:nvSpPr>
        <p:spPr>
          <a:xfrm>
            <a:off x="531378" y="1308484"/>
            <a:ext cx="7342622" cy="1215566"/>
          </a:xfrm>
          <a:prstGeom prst="rect">
            <a:avLst/>
          </a:prstGeom>
        </p:spPr>
        <p:txBody>
          <a:bodyPr rtlCol="0" anchor="b">
            <a:normAutofit/>
          </a:bodyPr>
          <a:lstStyle>
            <a:lvl1pPr>
              <a:defRPr sz="4400" b="1">
                <a:solidFill>
                  <a:schemeClr val="accent1"/>
                </a:solidFill>
              </a:defRPr>
            </a:lvl1pPr>
          </a:lstStyle>
          <a:p>
            <a:pPr rtl="0"/>
            <a:r>
              <a:rPr lang="en-GB" noProof="0"/>
              <a:t>Click to Edit </a:t>
            </a:r>
            <a:br>
              <a:rPr lang="en-GB" noProof="0"/>
            </a:br>
            <a:r>
              <a:rPr lang="en-GB" noProof="0"/>
              <a:t>Master Title Style </a:t>
            </a:r>
          </a:p>
        </p:txBody>
      </p:sp>
      <p:sp>
        <p:nvSpPr>
          <p:cNvPr id="15" name="Picture Placeholder 14"/>
          <p:cNvSpPr>
            <a:spLocks noGrp="1"/>
          </p:cNvSpPr>
          <p:nvPr>
            <p:ph type="pic" sz="quarter" idx="10" hasCustomPrompt="1"/>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rtlCol="0" anchor="ctr">
            <a:noAutofit/>
          </a:bodyPr>
          <a:lstStyle>
            <a:lvl1pPr marL="0" indent="0" algn="ctr">
              <a:buNone/>
              <a:defRPr>
                <a:solidFill>
                  <a:schemeClr val="tx1"/>
                </a:solidFill>
              </a:defRPr>
            </a:lvl1pPr>
          </a:lstStyle>
          <a:p>
            <a:pPr rtl="0"/>
            <a:r>
              <a:rPr lang="it-IT" noProof="0"/>
              <a:t>Fare clic sull'icona per inserire un'immagine</a:t>
            </a:r>
            <a:endParaRPr lang="en-GB" noProof="0"/>
          </a:p>
        </p:txBody>
      </p:sp>
      <p:sp>
        <p:nvSpPr>
          <p:cNvPr id="4" name="Footer Placeholder 3"/>
          <p:cNvSpPr>
            <a:spLocks noGrp="1"/>
          </p:cNvSpPr>
          <p:nvPr>
            <p:ph type="ftr" sz="quarter" idx="14"/>
          </p:nvPr>
        </p:nvSpPr>
        <p:spPr/>
        <p:txBody>
          <a:bodyPr rtlCol="0"/>
          <a:lstStyle/>
          <a:p>
            <a:pPr rtl="0"/>
            <a:r>
              <a:rPr lang="en-GB" noProof="0"/>
              <a:t>Add a footer</a:t>
            </a:r>
          </a:p>
        </p:txBody>
      </p:sp>
      <p:sp>
        <p:nvSpPr>
          <p:cNvPr id="6" name="Slide Number Placeholder 5"/>
          <p:cNvSpPr>
            <a:spLocks noGrp="1"/>
          </p:cNvSpPr>
          <p:nvPr>
            <p:ph type="sldNum" sz="quarter" idx="15"/>
          </p:nvPr>
        </p:nvSpPr>
        <p:spPr/>
        <p:txBody>
          <a:bodyPr rtlCol="0"/>
          <a:lstStyle/>
          <a:p>
            <a:pPr rtl="0"/>
            <a:fld id="{8699F50C-BE38-4BD0-BA84-9B090E1F2B9B}" type="slidenum">
              <a:rPr lang="en-GB" noProof="0" smtClean="0"/>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8" name="Picture Placeholder 17"/>
          <p:cNvSpPr>
            <a:spLocks noGrp="1"/>
          </p:cNvSpPr>
          <p:nvPr>
            <p:ph type="pic" sz="quarter" idx="14" hasCustomPrompt="1"/>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rtlCol="0" anchor="ctr">
            <a:noAutofit/>
          </a:bodyPr>
          <a:lstStyle>
            <a:lvl1pPr marL="0" indent="0" algn="r">
              <a:buNone/>
              <a:defRPr>
                <a:solidFill>
                  <a:schemeClr val="tx1"/>
                </a:solidFill>
              </a:defRPr>
            </a:lvl1pPr>
          </a:lstStyle>
          <a:p>
            <a:pPr rtl="0"/>
            <a:r>
              <a:rPr lang="it-IT" noProof="0"/>
              <a:t>Fare clic sull'icona per inserire un'immagine</a:t>
            </a:r>
            <a:endParaRPr lang="en-GB" noProof="0"/>
          </a:p>
        </p:txBody>
      </p:sp>
      <p:sp>
        <p:nvSpPr>
          <p:cNvPr id="3" name="Content Placeholder 2" title="Bullet Points"/>
          <p:cNvSpPr>
            <a:spLocks noGrp="1"/>
          </p:cNvSpPr>
          <p:nvPr>
            <p:ph idx="1"/>
          </p:nvPr>
        </p:nvSpPr>
        <p:spPr>
          <a:xfrm>
            <a:off x="531378" y="3196915"/>
            <a:ext cx="4942829" cy="2958275"/>
          </a:xfrm>
          <a:prstGeom prst="rect">
            <a:avLst/>
          </a:prstGeom>
        </p:spPr>
        <p:txBody>
          <a:bodyPr rtlCol="0">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25" name="Parallelogram 24"/>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en-GB" noProof="0"/>
          </a:p>
        </p:txBody>
      </p:sp>
      <p:cxnSp>
        <p:nvCxnSpPr>
          <p:cNvPr id="34" name="Straight Connector 33"/>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p:cNvSpPr>
            <a:spLocks noGrp="1"/>
          </p:cNvSpPr>
          <p:nvPr userDrawn="1">
            <p:ph type="body" sz="quarter" idx="13" hasCustomPrompt="1"/>
          </p:nvPr>
        </p:nvSpPr>
        <p:spPr>
          <a:xfrm>
            <a:off x="531379" y="2563477"/>
            <a:ext cx="7342621"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n-GB" noProof="0"/>
              <a:t>CLICK TO SUBTITLE STYLE</a:t>
            </a:r>
          </a:p>
        </p:txBody>
      </p:sp>
      <p:sp>
        <p:nvSpPr>
          <p:cNvPr id="19" name="Title 1" title="Title "/>
          <p:cNvSpPr>
            <a:spLocks noGrp="1"/>
          </p:cNvSpPr>
          <p:nvPr>
            <p:ph type="title" hasCustomPrompt="1"/>
          </p:nvPr>
        </p:nvSpPr>
        <p:spPr>
          <a:xfrm>
            <a:off x="531378" y="1308484"/>
            <a:ext cx="7342622" cy="1215566"/>
          </a:xfrm>
          <a:prstGeom prst="rect">
            <a:avLst/>
          </a:prstGeom>
        </p:spPr>
        <p:txBody>
          <a:bodyPr rtlCol="0" anchor="b">
            <a:normAutofit/>
          </a:bodyPr>
          <a:lstStyle>
            <a:lvl1pPr>
              <a:defRPr sz="4400" b="1">
                <a:solidFill>
                  <a:schemeClr val="accent1"/>
                </a:solidFill>
              </a:defRPr>
            </a:lvl1pPr>
          </a:lstStyle>
          <a:p>
            <a:pPr rtl="0"/>
            <a:r>
              <a:rPr lang="en-GB" noProof="0"/>
              <a:t>Click to Edit </a:t>
            </a:r>
            <a:br>
              <a:rPr lang="en-GB" noProof="0"/>
            </a:br>
            <a:r>
              <a:rPr lang="en-GB" noProof="0"/>
              <a:t>Master Title Style </a:t>
            </a:r>
          </a:p>
        </p:txBody>
      </p:sp>
      <p:sp>
        <p:nvSpPr>
          <p:cNvPr id="2" name="Footer Placeholder 1"/>
          <p:cNvSpPr>
            <a:spLocks noGrp="1"/>
          </p:cNvSpPr>
          <p:nvPr>
            <p:ph type="ftr" sz="quarter" idx="15"/>
          </p:nvPr>
        </p:nvSpPr>
        <p:spPr/>
        <p:txBody>
          <a:bodyPr rtlCol="0"/>
          <a:lstStyle/>
          <a:p>
            <a:pPr rtl="0"/>
            <a:r>
              <a:rPr lang="en-GB" noProof="0"/>
              <a:t>Add a footer</a:t>
            </a:r>
          </a:p>
        </p:txBody>
      </p:sp>
      <p:sp>
        <p:nvSpPr>
          <p:cNvPr id="4" name="Slide Number Placeholder 3"/>
          <p:cNvSpPr>
            <a:spLocks noGrp="1"/>
          </p:cNvSpPr>
          <p:nvPr>
            <p:ph type="sldNum" sz="quarter" idx="16"/>
          </p:nvPr>
        </p:nvSpPr>
        <p:spPr/>
        <p:txBody>
          <a:bodyPr rtlCol="0"/>
          <a:lstStyle/>
          <a:p>
            <a:pPr rtl="0"/>
            <a:fld id="{8699F50C-BE38-4BD0-BA84-9B090E1F2B9B}" type="slidenum">
              <a:rPr lang="en-GB" noProof="0" smtClean="0"/>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cxnSp>
        <p:nvCxnSpPr>
          <p:cNvPr id="22" name="Straight Connector 21"/>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a:xfrm flipH="1">
            <a:off x="7561328" y="0"/>
            <a:ext cx="4831840" cy="3541007"/>
            <a:chOff x="-192127" y="-2"/>
            <a:chExt cx="4831840" cy="3367272"/>
          </a:xfrm>
        </p:grpSpPr>
        <p:sp>
          <p:nvSpPr>
            <p:cNvPr id="26" name="Diagonal Stripe 25"/>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28" name="Straight Connector 27"/>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17" name="Text Placeholder 2"/>
          <p:cNvSpPr>
            <a:spLocks noGrp="1"/>
          </p:cNvSpPr>
          <p:nvPr userDrawn="1">
            <p:ph type="body" idx="1"/>
          </p:nvPr>
        </p:nvSpPr>
        <p:spPr>
          <a:xfrm>
            <a:off x="520698" y="2104888"/>
            <a:ext cx="5475290" cy="781188"/>
          </a:xfrm>
          <a:prstGeom prst="rect">
            <a:avLst/>
          </a:prstGeom>
        </p:spPr>
        <p:txBody>
          <a:bodyPr rtlCol="0"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18" name="Content Placeholder 3" title="Bullet Points"/>
          <p:cNvSpPr>
            <a:spLocks noGrp="1"/>
          </p:cNvSpPr>
          <p:nvPr userDrawn="1">
            <p:ph sz="half" idx="13"/>
          </p:nvPr>
        </p:nvSpPr>
        <p:spPr>
          <a:xfrm>
            <a:off x="520698" y="2886076"/>
            <a:ext cx="5475290" cy="3232149"/>
          </a:xfrm>
          <a:prstGeom prst="rect">
            <a:avLst/>
          </a:prstGeom>
        </p:spPr>
        <p:txBody>
          <a:bodyPr rtlCol="0">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rtl="0">
              <a:buClr>
                <a:schemeClr val="accent2"/>
              </a:buClr>
            </a:pPr>
            <a:r>
              <a:rPr lang="en-GB" noProof="0"/>
              <a:t>Edit Master text styles</a:t>
            </a:r>
          </a:p>
          <a:p>
            <a:pPr lvl="1" rtl="0">
              <a:buClr>
                <a:schemeClr val="accent2"/>
              </a:buClr>
            </a:pPr>
            <a:r>
              <a:rPr lang="en-GB" noProof="0"/>
              <a:t>Second level</a:t>
            </a:r>
          </a:p>
          <a:p>
            <a:pPr lvl="2" rtl="0">
              <a:buClr>
                <a:schemeClr val="accent2"/>
              </a:buClr>
            </a:pPr>
            <a:r>
              <a:rPr lang="en-GB" noProof="0"/>
              <a:t>Third level</a:t>
            </a:r>
          </a:p>
          <a:p>
            <a:pPr lvl="3" rtl="0">
              <a:buClr>
                <a:schemeClr val="accent2"/>
              </a:buClr>
            </a:pPr>
            <a:r>
              <a:rPr lang="en-GB" noProof="0"/>
              <a:t>Fourth level</a:t>
            </a:r>
          </a:p>
          <a:p>
            <a:pPr lvl="4" rtl="0">
              <a:buClr>
                <a:schemeClr val="accent2"/>
              </a:buClr>
            </a:pPr>
            <a:r>
              <a:rPr lang="en-GB" noProof="0"/>
              <a:t>Fifth level</a:t>
            </a:r>
          </a:p>
        </p:txBody>
      </p:sp>
      <p:sp>
        <p:nvSpPr>
          <p:cNvPr id="19" name="Text Placeholder 4"/>
          <p:cNvSpPr>
            <a:spLocks noGrp="1"/>
          </p:cNvSpPr>
          <p:nvPr userDrawn="1">
            <p:ph type="body" sz="quarter" idx="14"/>
          </p:nvPr>
        </p:nvSpPr>
        <p:spPr>
          <a:xfrm>
            <a:off x="6186713" y="2104888"/>
            <a:ext cx="5475600" cy="781188"/>
          </a:xfrm>
          <a:prstGeom prst="rect">
            <a:avLst/>
          </a:prstGeom>
        </p:spPr>
        <p:txBody>
          <a:bodyPr rtlCol="0"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20" name="Content Placeholder 5" title="Bullet Points"/>
          <p:cNvSpPr>
            <a:spLocks noGrp="1"/>
          </p:cNvSpPr>
          <p:nvPr userDrawn="1">
            <p:ph sz="quarter" idx="15"/>
          </p:nvPr>
        </p:nvSpPr>
        <p:spPr>
          <a:xfrm>
            <a:off x="6186713" y="2886076"/>
            <a:ext cx="5475600" cy="3232149"/>
          </a:xfrm>
          <a:prstGeom prst="rect">
            <a:avLst/>
          </a:prstGeom>
        </p:spPr>
        <p:txBody>
          <a:bodyPr rtlCol="0">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rtl="0">
              <a:buClr>
                <a:schemeClr val="accent2"/>
              </a:buClr>
            </a:pPr>
            <a:r>
              <a:rPr lang="en-GB" noProof="0"/>
              <a:t>Edit Master text styles</a:t>
            </a:r>
          </a:p>
          <a:p>
            <a:pPr lvl="1" rtl="0">
              <a:buClr>
                <a:schemeClr val="accent2"/>
              </a:buClr>
            </a:pPr>
            <a:r>
              <a:rPr lang="en-GB" noProof="0"/>
              <a:t>Second level</a:t>
            </a:r>
          </a:p>
          <a:p>
            <a:pPr lvl="2" rtl="0">
              <a:buClr>
                <a:schemeClr val="accent2"/>
              </a:buClr>
            </a:pPr>
            <a:r>
              <a:rPr lang="en-GB" noProof="0"/>
              <a:t>Third level</a:t>
            </a:r>
          </a:p>
          <a:p>
            <a:pPr lvl="3" rtl="0">
              <a:buClr>
                <a:schemeClr val="accent2"/>
              </a:buClr>
            </a:pPr>
            <a:r>
              <a:rPr lang="en-GB" noProof="0"/>
              <a:t>Fourth level</a:t>
            </a:r>
          </a:p>
          <a:p>
            <a:pPr lvl="4" rtl="0">
              <a:buClr>
                <a:schemeClr val="accent2"/>
              </a:buClr>
            </a:pPr>
            <a:r>
              <a:rPr lang="en-GB" noProof="0"/>
              <a:t>Fifth level</a:t>
            </a:r>
          </a:p>
        </p:txBody>
      </p:sp>
      <p:sp>
        <p:nvSpPr>
          <p:cNvPr id="24" name="Text Placeholder 4" title="Subtitle"/>
          <p:cNvSpPr>
            <a:spLocks noGrp="1"/>
          </p:cNvSpPr>
          <p:nvPr userDrawn="1">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n-GB" noProof="0"/>
              <a:t>CLICK TO SUBTITLE STYLE</a:t>
            </a:r>
          </a:p>
        </p:txBody>
      </p:sp>
      <p:sp>
        <p:nvSpPr>
          <p:cNvPr id="36" name="Parallelogram 35"/>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rtl="0"/>
            <a:endParaRPr lang="en-GB" noProof="0"/>
          </a:p>
        </p:txBody>
      </p:sp>
      <p:sp>
        <p:nvSpPr>
          <p:cNvPr id="2" name="Footer Placeholder 1"/>
          <p:cNvSpPr>
            <a:spLocks noGrp="1"/>
          </p:cNvSpPr>
          <p:nvPr>
            <p:ph type="ftr" sz="quarter" idx="17"/>
          </p:nvPr>
        </p:nvSpPr>
        <p:spPr/>
        <p:txBody>
          <a:bodyPr rtlCol="0"/>
          <a:lstStyle>
            <a:lvl1pPr algn="l">
              <a:defRPr/>
            </a:lvl1pPr>
          </a:lstStyle>
          <a:p>
            <a:pPr rtl="0"/>
            <a:r>
              <a:rPr lang="en-GB" noProof="0"/>
              <a:t>Add a footer</a:t>
            </a:r>
          </a:p>
        </p:txBody>
      </p:sp>
      <p:sp>
        <p:nvSpPr>
          <p:cNvPr id="3" name="Slide Number Placeholder 2"/>
          <p:cNvSpPr>
            <a:spLocks noGrp="1"/>
          </p:cNvSpPr>
          <p:nvPr>
            <p:ph type="sldNum" sz="quarter" idx="18"/>
          </p:nvPr>
        </p:nvSpPr>
        <p:spPr/>
        <p:txBody>
          <a:bodyPr rtlCol="0"/>
          <a:lstStyle/>
          <a:p>
            <a:pPr rtl="0"/>
            <a:fld id="{8699F50C-BE38-4BD0-BA84-9B090E1F2B9B}" type="slidenum">
              <a:rPr lang="en-GB" noProof="0" smtClean="0"/>
              <a:t>‹#›</a:t>
            </a:fld>
            <a:endParaRPr lang="en-GB" noProof="0"/>
          </a:p>
        </p:txBody>
      </p:sp>
      <p:sp>
        <p:nvSpPr>
          <p:cNvPr id="27" name="Title 1" title="Title "/>
          <p:cNvSpPr>
            <a:spLocks noGrp="1"/>
          </p:cNvSpPr>
          <p:nvPr userDrawn="1">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n-GB" noProof="0"/>
              <a:t>Click to Edit Master Title Style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grpSp>
        <p:nvGrpSpPr>
          <p:cNvPr id="28" name="Group 27"/>
          <p:cNvGrpSpPr/>
          <p:nvPr userDrawn="1"/>
        </p:nvGrpSpPr>
        <p:grpSpPr>
          <a:xfrm flipH="1">
            <a:off x="7561328" y="0"/>
            <a:ext cx="4831840" cy="3541007"/>
            <a:chOff x="-192127" y="-2"/>
            <a:chExt cx="4831840" cy="3367272"/>
          </a:xfrm>
        </p:grpSpPr>
        <p:sp>
          <p:nvSpPr>
            <p:cNvPr id="29" name="Diagonal Stripe 28"/>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30" name="Straight Connector 29"/>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33" name="Parallelogram 32"/>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rtl="0"/>
            <a:endParaRPr lang="en-GB" noProof="0"/>
          </a:p>
        </p:txBody>
      </p:sp>
      <p:sp>
        <p:nvSpPr>
          <p:cNvPr id="34" name="Text Placeholder 4" title="Subtitle"/>
          <p:cNvSpPr>
            <a:spLocks noGrp="1"/>
          </p:cNvSpPr>
          <p:nvPr>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n-GB" noProof="0"/>
              <a:t>CLICK TO SUBTITLE STYLE</a:t>
            </a:r>
          </a:p>
        </p:txBody>
      </p:sp>
      <p:sp>
        <p:nvSpPr>
          <p:cNvPr id="2" name="Footer Placeholder 1"/>
          <p:cNvSpPr>
            <a:spLocks noGrp="1"/>
          </p:cNvSpPr>
          <p:nvPr>
            <p:ph type="ftr" sz="quarter" idx="17"/>
          </p:nvPr>
        </p:nvSpPr>
        <p:spPr/>
        <p:txBody>
          <a:bodyPr rtlCol="0"/>
          <a:lstStyle/>
          <a:p>
            <a:pPr rtl="0"/>
            <a:r>
              <a:rPr lang="en-GB" noProof="0"/>
              <a:t>Add a footer</a:t>
            </a:r>
          </a:p>
        </p:txBody>
      </p:sp>
      <p:sp>
        <p:nvSpPr>
          <p:cNvPr id="3" name="Slide Number Placeholder 2"/>
          <p:cNvSpPr>
            <a:spLocks noGrp="1"/>
          </p:cNvSpPr>
          <p:nvPr>
            <p:ph type="sldNum" sz="quarter" idx="18"/>
          </p:nvPr>
        </p:nvSpPr>
        <p:spPr/>
        <p:txBody>
          <a:bodyPr rtlCol="0"/>
          <a:lstStyle/>
          <a:p>
            <a:pPr rtl="0"/>
            <a:fld id="{8699F50C-BE38-4BD0-BA84-9B090E1F2B9B}" type="slidenum">
              <a:rPr lang="en-GB" noProof="0" smtClean="0"/>
              <a:t>‹#›</a:t>
            </a:fld>
            <a:endParaRPr lang="en-GB" noProof="0"/>
          </a:p>
        </p:txBody>
      </p:sp>
      <p:sp>
        <p:nvSpPr>
          <p:cNvPr id="17" name="Title 1" title="Title "/>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n-GB" noProof="0"/>
              <a:t>Click to Edit Master Title Style </a:t>
            </a:r>
          </a:p>
        </p:txBody>
      </p:sp>
      <p:sp>
        <p:nvSpPr>
          <p:cNvPr id="5" name="Text Placeholder 4"/>
          <p:cNvSpPr>
            <a:spLocks noGrp="1"/>
          </p:cNvSpPr>
          <p:nvPr>
            <p:ph type="body" sz="quarter" idx="19" hasCustomPrompt="1"/>
          </p:nvPr>
        </p:nvSpPr>
        <p:spPr>
          <a:xfrm>
            <a:off x="531814" y="2005762"/>
            <a:ext cx="5225764" cy="4083888"/>
          </a:xfrm>
          <a:prstGeom prst="rect">
            <a:avLst/>
          </a:prstGeom>
        </p:spPr>
        <p:txBody>
          <a:bodyPr rtlCol="0"/>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rtl="0"/>
            <a:r>
              <a:rPr lang="en-GB" noProof="0"/>
              <a:t>Text here</a:t>
            </a:r>
          </a:p>
        </p:txBody>
      </p:sp>
      <p:sp>
        <p:nvSpPr>
          <p:cNvPr id="20" name="Chart Placeholder 2" title="Chart"/>
          <p:cNvSpPr>
            <a:spLocks noGrp="1"/>
          </p:cNvSpPr>
          <p:nvPr>
            <p:ph type="chart" sz="quarter" idx="10" hasCustomPrompt="1"/>
          </p:nvPr>
        </p:nvSpPr>
        <p:spPr>
          <a:xfrm>
            <a:off x="5796114" y="2005762"/>
            <a:ext cx="5719397" cy="4084470"/>
          </a:xfrm>
          <a:prstGeom prst="rect">
            <a:avLst/>
          </a:prstGeom>
        </p:spPr>
        <p:txBody>
          <a:bodyPr vert="horz" lIns="91420" tIns="45710" rIns="91420" bIns="45710" rtlCol="0">
            <a:noAutofit/>
          </a:bodyPr>
          <a:lstStyle>
            <a:lvl1pPr marL="0" indent="0" algn="ctr">
              <a:buNone/>
              <a:defRPr sz="2000" b="0" i="0">
                <a:solidFill>
                  <a:schemeClr val="tx1"/>
                </a:solidFill>
                <a:latin typeface="+mn-lt"/>
                <a:cs typeface="CiscoSans ExtraLight"/>
              </a:defRPr>
            </a:lvl1pPr>
          </a:lstStyle>
          <a:p>
            <a:pPr lvl="0" rtl="0"/>
            <a:r>
              <a:rPr lang="it-IT" noProof="0"/>
              <a:t>Fare clic sull'icona per inserire un grafico</a:t>
            </a:r>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Table Placeholder 11" title="Table"/>
          <p:cNvSpPr>
            <a:spLocks noGrp="1"/>
          </p:cNvSpPr>
          <p:nvPr>
            <p:ph type="tbl" sz="quarter" idx="12" hasCustomPrompt="1"/>
          </p:nvPr>
        </p:nvSpPr>
        <p:spPr>
          <a:xfrm>
            <a:off x="531378" y="2664803"/>
            <a:ext cx="10993375" cy="3433180"/>
          </a:xfrm>
          <a:prstGeom prst="rect">
            <a:avLst/>
          </a:prstGeom>
        </p:spPr>
        <p:txBody>
          <a:bodyPr lIns="91420" tIns="45710" rIns="91420" bIns="45710" rtlCol="0">
            <a:noAutofit/>
          </a:bodyPr>
          <a:lstStyle>
            <a:lvl1pPr marL="0" indent="0" algn="ctr">
              <a:buNone/>
              <a:defRPr sz="2000" baseline="0">
                <a:solidFill>
                  <a:schemeClr val="tx1"/>
                </a:solidFill>
                <a:latin typeface="+mn-lt"/>
              </a:defRPr>
            </a:lvl1pPr>
          </a:lstStyle>
          <a:p>
            <a:pPr lvl="0" rtl="0"/>
            <a:r>
              <a:rPr lang="it-IT" noProof="0"/>
              <a:t>Fare clic sull'icona per inserire una tabella</a:t>
            </a:r>
            <a:endParaRPr lang="en-GB" noProof="0"/>
          </a:p>
        </p:txBody>
      </p:sp>
      <p:grpSp>
        <p:nvGrpSpPr>
          <p:cNvPr id="26" name="Group 25"/>
          <p:cNvGrpSpPr/>
          <p:nvPr userDrawn="1"/>
        </p:nvGrpSpPr>
        <p:grpSpPr>
          <a:xfrm flipH="1">
            <a:off x="7561328" y="0"/>
            <a:ext cx="4831840" cy="3541007"/>
            <a:chOff x="-192127" y="-2"/>
            <a:chExt cx="4831840" cy="3367272"/>
          </a:xfrm>
        </p:grpSpPr>
        <p:sp>
          <p:nvSpPr>
            <p:cNvPr id="27" name="Diagonal Stripe 26"/>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solidFill>
                  <a:schemeClr val="tx1"/>
                </a:solidFill>
              </a:endParaRPr>
            </a:p>
          </p:txBody>
        </p:sp>
        <p:cxnSp>
          <p:nvCxnSpPr>
            <p:cNvPr id="28" name="Straight Connector 27"/>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36" name="Parallelogram 35"/>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en-GB" noProof="0"/>
          </a:p>
        </p:txBody>
      </p:sp>
      <p:sp>
        <p:nvSpPr>
          <p:cNvPr id="37" name="Text Placeholder 4" title="Subtitle"/>
          <p:cNvSpPr>
            <a:spLocks noGrp="1"/>
          </p:cNvSpPr>
          <p:nvPr>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n-GB" noProof="0"/>
              <a:t>CLICK TO SUBTITLE STYLE</a:t>
            </a:r>
          </a:p>
        </p:txBody>
      </p:sp>
      <p:sp>
        <p:nvSpPr>
          <p:cNvPr id="2" name="Footer Placeholder 1"/>
          <p:cNvSpPr>
            <a:spLocks noGrp="1"/>
          </p:cNvSpPr>
          <p:nvPr>
            <p:ph type="ftr" sz="quarter" idx="17"/>
          </p:nvPr>
        </p:nvSpPr>
        <p:spPr/>
        <p:txBody>
          <a:bodyPr rtlCol="0"/>
          <a:lstStyle/>
          <a:p>
            <a:pPr rtl="0"/>
            <a:r>
              <a:rPr lang="en-GB" noProof="0"/>
              <a:t>Add a footer</a:t>
            </a:r>
          </a:p>
        </p:txBody>
      </p:sp>
      <p:sp>
        <p:nvSpPr>
          <p:cNvPr id="3" name="Slide Number Placeholder 2"/>
          <p:cNvSpPr>
            <a:spLocks noGrp="1"/>
          </p:cNvSpPr>
          <p:nvPr>
            <p:ph type="sldNum" sz="quarter" idx="18"/>
          </p:nvPr>
        </p:nvSpPr>
        <p:spPr/>
        <p:txBody>
          <a:bodyPr rtlCol="0"/>
          <a:lstStyle/>
          <a:p>
            <a:pPr rtl="0"/>
            <a:fld id="{8699F50C-BE38-4BD0-BA84-9B090E1F2B9B}" type="slidenum">
              <a:rPr lang="en-GB" noProof="0" smtClean="0"/>
              <a:t>‹#›</a:t>
            </a:fld>
            <a:endParaRPr lang="en-GB" noProof="0"/>
          </a:p>
        </p:txBody>
      </p:sp>
      <p:sp>
        <p:nvSpPr>
          <p:cNvPr id="17" name="Title 1" title="Title "/>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n-GB" noProof="0"/>
              <a:t>Click to Edit Master Title Style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ight Triangle 3"/>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Picture Placeholder 31" title="Image"/>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rtlCol="0" anchor="ctr"/>
          <a:lstStyle>
            <a:lvl1pPr marL="0" indent="0" algn="ctr">
              <a:buNone/>
              <a:defRPr sz="1100" i="1">
                <a:latin typeface="Times New Roman" panose="02020603050405020304" pitchFamily="18" charset="0"/>
                <a:cs typeface="Times New Roman" panose="02020603050405020304" pitchFamily="18" charset="0"/>
              </a:defRPr>
            </a:lvl1pPr>
          </a:lstStyle>
          <a:p>
            <a:pPr rtl="0"/>
            <a:r>
              <a:rPr lang="en-GB" noProof="0"/>
              <a:t>Insert or Drag and Drop Image Here</a:t>
            </a:r>
          </a:p>
        </p:txBody>
      </p:sp>
      <p:cxnSp>
        <p:nvCxnSpPr>
          <p:cNvPr id="6" name="Straight Connector 5"/>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rtlCol="0" anchor="ctr">
            <a:normAutofit/>
          </a:bodyPr>
          <a:lstStyle>
            <a:lvl1pPr>
              <a:defRPr sz="3600" b="1">
                <a:solidFill>
                  <a:schemeClr val="tx1"/>
                </a:solidFill>
              </a:defRPr>
            </a:lvl1pPr>
          </a:lstStyle>
          <a:p>
            <a:pPr rtl="0"/>
            <a:r>
              <a:rPr lang="en-GB" noProof="0"/>
              <a:t>Add Caption Here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title="Title"/>
          <p:cNvSpPr>
            <a:spLocks noGrp="1"/>
          </p:cNvSpPr>
          <p:nvPr>
            <p:ph type="ctrTitle" hasCustomPrompt="1"/>
          </p:nvPr>
        </p:nvSpPr>
        <p:spPr>
          <a:xfrm>
            <a:off x="6375721" y="1821022"/>
            <a:ext cx="4853573" cy="1616252"/>
          </a:xfrm>
          <a:prstGeom prst="rect">
            <a:avLst/>
          </a:prstGeom>
        </p:spPr>
        <p:txBody>
          <a:bodyPr rtlCol="0" anchor="b">
            <a:normAutofit/>
          </a:bodyPr>
          <a:lstStyle>
            <a:lvl1pPr algn="l">
              <a:defRPr sz="4300" b="1">
                <a:solidFill>
                  <a:schemeClr val="accent1"/>
                </a:solidFill>
              </a:defRPr>
            </a:lvl1pPr>
          </a:lstStyle>
          <a:p>
            <a:pPr rtl="0"/>
            <a:r>
              <a:rPr lang="en-GB" noProof="0"/>
              <a:t>Click To Edit Master Title Style</a:t>
            </a:r>
          </a:p>
        </p:txBody>
      </p:sp>
      <p:sp>
        <p:nvSpPr>
          <p:cNvPr id="9" name="Text Placeholder 3"/>
          <p:cNvSpPr>
            <a:spLocks noGrp="1"/>
          </p:cNvSpPr>
          <p:nvPr>
            <p:ph type="body" sz="quarter" idx="15" hasCustomPrompt="1"/>
          </p:nvPr>
        </p:nvSpPr>
        <p:spPr>
          <a:xfrm>
            <a:off x="6822929" y="3461163"/>
            <a:ext cx="3445782" cy="288000"/>
          </a:xfrm>
          <a:prstGeom prst="rect">
            <a:avLst/>
          </a:prstGeom>
        </p:spPr>
        <p:txBody>
          <a:bodyPr rtlCol="0"/>
          <a:lstStyle>
            <a:lvl1pPr marL="0" indent="0">
              <a:buNone/>
              <a:defRPr sz="1800">
                <a:latin typeface="+mn-lt"/>
                <a:cs typeface="Calibri Light" panose="020F0302020204030204" pitchFamily="34" charset="0"/>
              </a:defRPr>
            </a:lvl1pPr>
          </a:lstStyle>
          <a:p>
            <a:pPr rtl="0"/>
            <a:r>
              <a:rPr lang="en-GB" noProof="0"/>
              <a:t>Name</a:t>
            </a:r>
          </a:p>
        </p:txBody>
      </p:sp>
      <p:sp>
        <p:nvSpPr>
          <p:cNvPr id="10" name="Text Placeholder 4"/>
          <p:cNvSpPr>
            <a:spLocks noGrp="1"/>
          </p:cNvSpPr>
          <p:nvPr>
            <p:ph type="body" sz="quarter" idx="16" hasCustomPrompt="1"/>
          </p:nvPr>
        </p:nvSpPr>
        <p:spPr>
          <a:xfrm>
            <a:off x="6822929" y="3839451"/>
            <a:ext cx="3445782" cy="288000"/>
          </a:xfrm>
          <a:prstGeom prst="rect">
            <a:avLst/>
          </a:prstGeom>
        </p:spPr>
        <p:txBody>
          <a:bodyPr rtlCol="0"/>
          <a:lstStyle>
            <a:lvl1pPr marL="0" indent="0">
              <a:buNone/>
              <a:defRPr sz="1800">
                <a:latin typeface="+mn-lt"/>
                <a:cs typeface="Calibri Light" panose="020F0302020204030204" pitchFamily="34" charset="0"/>
              </a:defRPr>
            </a:lvl1pPr>
          </a:lstStyle>
          <a:p>
            <a:pPr rtl="0"/>
            <a:r>
              <a:rPr lang="en-GB" noProof="0"/>
              <a:t>Phone number</a:t>
            </a:r>
          </a:p>
        </p:txBody>
      </p:sp>
      <p:sp>
        <p:nvSpPr>
          <p:cNvPr id="11" name="Text Placeholder 5"/>
          <p:cNvSpPr>
            <a:spLocks noGrp="1"/>
          </p:cNvSpPr>
          <p:nvPr>
            <p:ph type="body" sz="quarter" idx="17" hasCustomPrompt="1"/>
          </p:nvPr>
        </p:nvSpPr>
        <p:spPr>
          <a:xfrm>
            <a:off x="6822928" y="4216669"/>
            <a:ext cx="3445783" cy="289070"/>
          </a:xfrm>
          <a:prstGeom prst="rect">
            <a:avLst/>
          </a:prstGeom>
        </p:spPr>
        <p:txBody>
          <a:bodyPr rtlCol="0"/>
          <a:lstStyle>
            <a:lvl1pPr marL="0" indent="0">
              <a:buNone/>
              <a:defRPr sz="1800">
                <a:latin typeface="+mn-lt"/>
                <a:cs typeface="Calibri Light" panose="020F0302020204030204" pitchFamily="34" charset="0"/>
              </a:defRPr>
            </a:lvl1pPr>
          </a:lstStyle>
          <a:p>
            <a:pPr rtl="0"/>
            <a:r>
              <a:rPr lang="en-GB" noProof="0" dirty="0"/>
              <a:t>Email address </a:t>
            </a:r>
          </a:p>
        </p:txBody>
      </p:sp>
      <p:sp>
        <p:nvSpPr>
          <p:cNvPr id="14" name="Shape 4157"/>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GB" noProof="0"/>
          </a:p>
        </p:txBody>
      </p:sp>
      <p:sp>
        <p:nvSpPr>
          <p:cNvPr id="15" name="Shape 4186"/>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GB" noProof="0"/>
          </a:p>
        </p:txBody>
      </p:sp>
      <p:sp>
        <p:nvSpPr>
          <p:cNvPr id="19" name="Shape 4379"/>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GB" noProof="0"/>
          </a:p>
        </p:txBody>
      </p:sp>
      <p:sp>
        <p:nvSpPr>
          <p:cNvPr id="21" name="Right Triangle 20"/>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22" name="Straight Connector 21"/>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p:cNvSpPr>
            <a:spLocks noGrp="1"/>
          </p:cNvSpPr>
          <p:nvPr>
            <p:ph type="pic" sz="quarter" idx="13" hasCustomPrompt="1"/>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tx1"/>
                </a:solidFill>
              </a:defRPr>
            </a:lvl1pPr>
          </a:lstStyle>
          <a:p>
            <a:pPr rtl="0"/>
            <a:r>
              <a:rPr lang="it-IT" noProof="0"/>
              <a:t>Fare clic sull'icona per inserire un'immagine</a:t>
            </a:r>
            <a:endParaRPr lang="en-GB" noProof="0"/>
          </a:p>
        </p:txBody>
      </p:sp>
      <p:sp>
        <p:nvSpPr>
          <p:cNvPr id="3" name="Text Placeholder 3"/>
          <p:cNvSpPr>
            <a:spLocks noGrp="1"/>
          </p:cNvSpPr>
          <p:nvPr>
            <p:ph type="body" sz="quarter" idx="18" hasCustomPrompt="1"/>
          </p:nvPr>
        </p:nvSpPr>
        <p:spPr>
          <a:xfrm>
            <a:off x="6822928" y="4921186"/>
            <a:ext cx="3445782" cy="288000"/>
          </a:xfrm>
          <a:prstGeom prst="rect">
            <a:avLst/>
          </a:prstGeom>
        </p:spPr>
        <p:txBody>
          <a:bodyPr rtlCol="0"/>
          <a:lstStyle>
            <a:lvl1pPr marL="0" indent="0">
              <a:buNone/>
              <a:defRPr sz="1800">
                <a:latin typeface="+mn-lt"/>
                <a:cs typeface="Calibri Light" panose="020F0302020204030204" pitchFamily="34" charset="0"/>
              </a:defRPr>
            </a:lvl1pPr>
          </a:lstStyle>
          <a:p>
            <a:pPr rtl="0"/>
            <a:r>
              <a:rPr lang="en-GB" noProof="0"/>
              <a:t>Name</a:t>
            </a:r>
          </a:p>
        </p:txBody>
      </p:sp>
      <p:sp>
        <p:nvSpPr>
          <p:cNvPr id="4" name="Text Placeholder 4"/>
          <p:cNvSpPr>
            <a:spLocks noGrp="1"/>
          </p:cNvSpPr>
          <p:nvPr>
            <p:ph type="body" sz="quarter" idx="19" hasCustomPrompt="1"/>
          </p:nvPr>
        </p:nvSpPr>
        <p:spPr>
          <a:xfrm>
            <a:off x="6822928" y="5299474"/>
            <a:ext cx="3445782" cy="288000"/>
          </a:xfrm>
          <a:prstGeom prst="rect">
            <a:avLst/>
          </a:prstGeom>
        </p:spPr>
        <p:txBody>
          <a:bodyPr rtlCol="0"/>
          <a:lstStyle>
            <a:lvl1pPr marL="0" indent="0">
              <a:buNone/>
              <a:defRPr sz="1800">
                <a:latin typeface="+mn-lt"/>
                <a:cs typeface="Calibri Light" panose="020F0302020204030204" pitchFamily="34" charset="0"/>
              </a:defRPr>
            </a:lvl1pPr>
          </a:lstStyle>
          <a:p>
            <a:pPr rtl="0"/>
            <a:r>
              <a:rPr lang="en-GB" noProof="0"/>
              <a:t>Phone number</a:t>
            </a:r>
          </a:p>
        </p:txBody>
      </p:sp>
      <p:sp>
        <p:nvSpPr>
          <p:cNvPr id="5" name="Text Placeholder 5"/>
          <p:cNvSpPr>
            <a:spLocks noGrp="1"/>
          </p:cNvSpPr>
          <p:nvPr>
            <p:ph type="body" sz="quarter" idx="20" hasCustomPrompt="1"/>
          </p:nvPr>
        </p:nvSpPr>
        <p:spPr>
          <a:xfrm>
            <a:off x="6822927" y="5676692"/>
            <a:ext cx="3445783" cy="289070"/>
          </a:xfrm>
          <a:prstGeom prst="rect">
            <a:avLst/>
          </a:prstGeom>
        </p:spPr>
        <p:txBody>
          <a:bodyPr rtlCol="0"/>
          <a:lstStyle>
            <a:lvl1pPr marL="0" indent="0">
              <a:buNone/>
              <a:defRPr sz="1800">
                <a:latin typeface="+mn-lt"/>
                <a:cs typeface="Calibri Light" panose="020F0302020204030204" pitchFamily="34" charset="0"/>
              </a:defRPr>
            </a:lvl1pPr>
          </a:lstStyle>
          <a:p>
            <a:pPr rtl="0"/>
            <a:r>
              <a:rPr lang="en-GB" noProof="0" dirty="0"/>
              <a:t>Email address </a:t>
            </a:r>
          </a:p>
        </p:txBody>
      </p:sp>
      <p:sp>
        <p:nvSpPr>
          <p:cNvPr id="6" name="Shape 4157"/>
          <p:cNvSpPr/>
          <p:nvPr userDrawn="1"/>
        </p:nvSpPr>
        <p:spPr>
          <a:xfrm>
            <a:off x="6458937" y="4965270"/>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GB" noProof="0"/>
          </a:p>
        </p:txBody>
      </p:sp>
      <p:sp>
        <p:nvSpPr>
          <p:cNvPr id="7" name="Shape 4186"/>
          <p:cNvSpPr/>
          <p:nvPr userDrawn="1"/>
        </p:nvSpPr>
        <p:spPr>
          <a:xfrm>
            <a:off x="6507621" y="5358009"/>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GB" noProof="0"/>
          </a:p>
        </p:txBody>
      </p:sp>
      <p:sp>
        <p:nvSpPr>
          <p:cNvPr id="8" name="Shape 4379"/>
          <p:cNvSpPr/>
          <p:nvPr userDrawn="1"/>
        </p:nvSpPr>
        <p:spPr>
          <a:xfrm>
            <a:off x="6458937" y="5787968"/>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pPr rtl="0"/>
            <a:r>
              <a:rPr lang="en-GB" noProof="0"/>
              <a:t>Add a footer</a:t>
            </a:r>
          </a:p>
        </p:txBody>
      </p:sp>
      <p:sp>
        <p:nvSpPr>
          <p:cNvPr id="6" name="Slide Number Placeholder 5"/>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pPr rtl="0"/>
            <a:fld id="{8699F50C-BE38-4BD0-BA84-9B090E1F2B9B}" type="slidenum">
              <a:rPr lang="en-GB" noProof="0" smtClean="0"/>
              <a:t>‹#›</a:t>
            </a:fld>
            <a:endParaRPr lang="en-GB" noProof="0"/>
          </a:p>
        </p:txBody>
      </p:sp>
      <p:sp>
        <p:nvSpPr>
          <p:cNvPr id="9" name="Title Placeholder 8"/>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pPr rtl="0"/>
            <a:r>
              <a:rPr lang="it-IT" noProof="0"/>
              <a:t>Fare clic per modificare lo stile del titolo dello schema</a:t>
            </a:r>
            <a:endParaRPr lang="en-GB"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699F50C-BE38-4BD0-BA84-9B090E1F2B9B}" type="slidenum">
              <a:rPr kumimoji="0" lang="en-GB" sz="1200" b="0" i="0" u="none" strike="noStrike" kern="1200" cap="none" spc="0" normalizeH="0" baseline="0" noProof="0" smtClean="0">
                <a:ln>
                  <a:noFill/>
                </a:ln>
                <a:solidFill>
                  <a:srgbClr val="A5A5A5"/>
                </a:solidFill>
                <a:effectLst/>
                <a:uLnTx/>
                <a:uFillTx/>
                <a:latin typeface="Calibri" panose="020F0502020204030204"/>
                <a:ea typeface="+mn-ea"/>
                <a:cs typeface="+mn-cs"/>
              </a:rPr>
              <a:t>1</a:t>
            </a:fld>
            <a:endParaRPr kumimoji="0" lang="en-GB" sz="1200" b="0" i="0" u="none" strike="noStrike" kern="1200" cap="none" spc="0" normalizeH="0" baseline="0" noProof="0">
              <a:ln>
                <a:noFill/>
              </a:ln>
              <a:solidFill>
                <a:srgbClr val="A5A5A5"/>
              </a:solidFill>
              <a:effectLst/>
              <a:uLnTx/>
              <a:uFillTx/>
              <a:latin typeface="Calibri" panose="020F0502020204030204"/>
              <a:ea typeface="+mn-ea"/>
              <a:cs typeface="+mn-cs"/>
            </a:endParaRPr>
          </a:p>
        </p:txBody>
      </p:sp>
      <p:pic>
        <p:nvPicPr>
          <p:cNvPr id="2" name="Immagine 1" descr="Immagine che contiene Carattere, Elementi grafici, logo, grafica&#10;&#10;Descrizione generata automaticamente"/>
          <p:cNvPicPr>
            <a:picLocks noChangeAspect="1"/>
          </p:cNvPicPr>
          <p:nvPr/>
        </p:nvPicPr>
        <p:blipFill>
          <a:blip r:embed="rId2"/>
          <a:stretch>
            <a:fillRect/>
          </a:stretch>
        </p:blipFill>
        <p:spPr>
          <a:xfrm>
            <a:off x="3420252" y="958575"/>
            <a:ext cx="5053065" cy="1035357"/>
          </a:xfrm>
          <a:prstGeom prst="rect">
            <a:avLst/>
          </a:prstGeom>
        </p:spPr>
      </p:pic>
      <p:pic>
        <p:nvPicPr>
          <p:cNvPr id="3" name="Immagine 2" descr="Immagine che contiene Carattere, Blu elettrico, blu, schermata&#10;&#10;Descrizione generata automaticamente"/>
          <p:cNvPicPr>
            <a:picLocks noChangeAspect="1"/>
          </p:cNvPicPr>
          <p:nvPr/>
        </p:nvPicPr>
        <p:blipFill>
          <a:blip r:embed="rId3"/>
          <a:stretch>
            <a:fillRect/>
          </a:stretch>
        </p:blipFill>
        <p:spPr>
          <a:xfrm>
            <a:off x="417829" y="5699760"/>
            <a:ext cx="2509365" cy="631190"/>
          </a:xfrm>
          <a:prstGeom prst="rect">
            <a:avLst/>
          </a:prstGeom>
        </p:spPr>
      </p:pic>
      <p:pic>
        <p:nvPicPr>
          <p:cNvPr id="4" name="Immagine 3" descr="Immagine che contiene logo, Elementi grafici, Carattere, grafica&#10;&#10;Descrizione generata automaticamente"/>
          <p:cNvPicPr>
            <a:picLocks noChangeAspect="1"/>
          </p:cNvPicPr>
          <p:nvPr/>
        </p:nvPicPr>
        <p:blipFill>
          <a:blip r:embed="rId4"/>
          <a:stretch>
            <a:fillRect/>
          </a:stretch>
        </p:blipFill>
        <p:spPr>
          <a:xfrm>
            <a:off x="10339354" y="5402483"/>
            <a:ext cx="1615233" cy="1225744"/>
          </a:xfrm>
          <a:prstGeom prst="rect">
            <a:avLst/>
          </a:prstGeom>
        </p:spPr>
      </p:pic>
      <p:sp>
        <p:nvSpPr>
          <p:cNvPr id="5" name="Title 1"/>
          <p:cNvSpPr txBox="1"/>
          <p:nvPr/>
        </p:nvSpPr>
        <p:spPr>
          <a:xfrm>
            <a:off x="2465163" y="2913158"/>
            <a:ext cx="7261674" cy="1361325"/>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pPr algn="ctr"/>
            <a:endParaRPr lang="it-IT" sz="6200" dirty="0"/>
          </a:p>
        </p:txBody>
      </p:sp>
      <p:sp>
        <p:nvSpPr>
          <p:cNvPr id="7" name="CasellaDiTesto 6"/>
          <p:cNvSpPr txBox="1"/>
          <p:nvPr/>
        </p:nvSpPr>
        <p:spPr>
          <a:xfrm>
            <a:off x="376486" y="3129159"/>
            <a:ext cx="11140598" cy="2196465"/>
          </a:xfrm>
          <a:prstGeom prst="rect">
            <a:avLst/>
          </a:prstGeom>
          <a:noFill/>
        </p:spPr>
        <p:txBody>
          <a:bodyPr wrap="square">
            <a:spAutoFit/>
          </a:bodyPr>
          <a:lstStyle/>
          <a:p>
            <a:pPr algn="ctr">
              <a:lnSpc>
                <a:spcPct val="180000"/>
              </a:lnSpc>
            </a:pPr>
            <a:r>
              <a:rPr lang="sr-Latn-RS" altLang="en-US" sz="4000" b="1" dirty="0">
                <a:solidFill>
                  <a:srgbClr val="324E9D"/>
                </a:solidFill>
                <a:latin typeface="Calibri" panose="020F0502020204030204" pitchFamily="34" charset="0"/>
              </a:rPr>
              <a:t>T</a:t>
            </a:r>
            <a:r>
              <a:rPr lang="en-US" sz="4000" b="1" dirty="0">
                <a:solidFill>
                  <a:srgbClr val="324E9D"/>
                </a:solidFill>
                <a:latin typeface="Calibri" panose="020F0502020204030204" pitchFamily="34" charset="0"/>
              </a:rPr>
              <a:t>ehnička uputstva</a:t>
            </a:r>
            <a:r>
              <a:rPr lang="sr-Latn-RS" altLang="en-US" sz="4000" b="1" dirty="0">
                <a:solidFill>
                  <a:srgbClr val="324E9D"/>
                </a:solidFill>
                <a:latin typeface="Calibri" panose="020F0502020204030204" pitchFamily="34" charset="0"/>
              </a:rPr>
              <a:t> </a:t>
            </a:r>
            <a:r>
              <a:rPr lang="en-US" sz="4000" b="1" dirty="0">
                <a:solidFill>
                  <a:srgbClr val="324E9D"/>
                </a:solidFill>
                <a:latin typeface="Calibri" panose="020F0502020204030204" pitchFamily="34" charset="0"/>
              </a:rPr>
              <a:t>za klubove</a:t>
            </a:r>
            <a:r>
              <a:rPr lang="sr-Latn-RS" altLang="en-US" sz="4000" b="1" dirty="0">
                <a:solidFill>
                  <a:srgbClr val="324E9D"/>
                </a:solidFill>
                <a:latin typeface="Calibri" panose="020F0502020204030204" pitchFamily="34" charset="0"/>
              </a:rPr>
              <a:t> učesnike programa</a:t>
            </a:r>
            <a:endParaRPr lang="en-US" sz="4000" b="1" dirty="0">
              <a:solidFill>
                <a:srgbClr val="324E9D"/>
              </a:solidFill>
              <a:latin typeface="Calibri" panose="020F0502020204030204" pitchFamily="34" charset="0"/>
            </a:endParaRPr>
          </a:p>
          <a:p>
            <a:pPr algn="ctr">
              <a:lnSpc>
                <a:spcPct val="180000"/>
              </a:lnSpc>
            </a:pPr>
            <a:r>
              <a:rPr lang="en-US" sz="3600" b="1" dirty="0">
                <a:solidFill>
                  <a:srgbClr val="324E9D"/>
                </a:solidFill>
                <a:latin typeface="Calibri" panose="020F0502020204030204" pitchFamily="34" charset="0"/>
              </a:rPr>
              <a:t>April 2024</a:t>
            </a:r>
          </a:p>
        </p:txBody>
      </p:sp>
      <p:pic>
        <p:nvPicPr>
          <p:cNvPr id="6" name="Picture 1" descr="IMG_256"/>
          <p:cNvPicPr>
            <a:picLocks noChangeAspect="1"/>
          </p:cNvPicPr>
          <p:nvPr/>
        </p:nvPicPr>
        <p:blipFill>
          <a:blip r:embed="rId5"/>
          <a:stretch>
            <a:fillRect/>
          </a:stretch>
        </p:blipFill>
        <p:spPr>
          <a:xfrm>
            <a:off x="627380" y="280670"/>
            <a:ext cx="1508760" cy="200914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10</a:t>
            </a:fld>
            <a:endParaRPr lang="en-GB" noProof="0"/>
          </a:p>
        </p:txBody>
      </p:sp>
      <p:pic>
        <p:nvPicPr>
          <p:cNvPr id="4" name="Immagine 3"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3"/>
          <a:stretch>
            <a:fillRect/>
          </a:stretch>
        </p:blipFill>
        <p:spPr>
          <a:xfrm>
            <a:off x="10939714" y="5892804"/>
            <a:ext cx="1154739" cy="876291"/>
          </a:xfrm>
          <a:prstGeom prst="rect">
            <a:avLst/>
          </a:prstGeom>
        </p:spPr>
      </p:pic>
      <p:graphicFrame>
        <p:nvGraphicFramePr>
          <p:cNvPr id="2" name="Tabella 1"/>
          <p:cNvGraphicFramePr>
            <a:graphicFrameLocks noGrp="1"/>
          </p:cNvGraphicFramePr>
          <p:nvPr/>
        </p:nvGraphicFramePr>
        <p:xfrm>
          <a:off x="361315" y="1773281"/>
          <a:ext cx="11469369" cy="4112750"/>
        </p:xfrm>
        <a:graphic>
          <a:graphicData uri="http://schemas.openxmlformats.org/drawingml/2006/table">
            <a:tbl>
              <a:tblPr>
                <a:tableStyleId>{5940675A-B579-460E-94D1-54222C63F5DA}</a:tableStyleId>
              </a:tblPr>
              <a:tblGrid>
                <a:gridCol w="2042376">
                  <a:extLst>
                    <a:ext uri="{9D8B030D-6E8A-4147-A177-3AD203B41FA5}">
                      <a16:colId xmlns:a16="http://schemas.microsoft.com/office/drawing/2014/main" val="20000"/>
                    </a:ext>
                  </a:extLst>
                </a:gridCol>
                <a:gridCol w="9426993">
                  <a:extLst>
                    <a:ext uri="{9D8B030D-6E8A-4147-A177-3AD203B41FA5}">
                      <a16:colId xmlns:a16="http://schemas.microsoft.com/office/drawing/2014/main" val="20001"/>
                    </a:ext>
                  </a:extLst>
                </a:gridCol>
              </a:tblGrid>
              <a:tr h="293796">
                <a:tc>
                  <a:txBody>
                    <a:bodyPr/>
                    <a:lstStyle/>
                    <a:p>
                      <a:pPr algn="ctr">
                        <a:lnSpc>
                          <a:spcPct val="115000"/>
                        </a:lnSpc>
                        <a:spcAft>
                          <a:spcPts val="1000"/>
                        </a:spcAft>
                      </a:pPr>
                      <a:r>
                        <a:rPr lang="sr-Latn-RS" altLang="it-IT" sz="1400" b="1" dirty="0">
                          <a:solidFill>
                            <a:srgbClr val="324E9D"/>
                          </a:solidFill>
                          <a:effectLst/>
                          <a:highlight>
                            <a:srgbClr val="FFFFFF"/>
                          </a:highlight>
                        </a:rPr>
                        <a:t>TRAJANJE</a:t>
                      </a:r>
                      <a:endParaRPr lang="sr-Latn-RS" altLang="it-IT" sz="14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sr-Latn-RS" altLang="en-GB" sz="1400" kern="1200" noProof="0">
                          <a:solidFill>
                            <a:srgbClr val="324E9D"/>
                          </a:solidFill>
                          <a:effectLst/>
                          <a:highlight>
                            <a:srgbClr val="FFFFFF"/>
                          </a:highlight>
                          <a:latin typeface="+mn-lt"/>
                          <a:ea typeface="+mn-ea"/>
                          <a:cs typeface="+mn-cs"/>
                        </a:rPr>
                        <a:t>Oko</a:t>
                      </a:r>
                      <a:r>
                        <a:rPr lang="en-GB" sz="1400" kern="1200" noProof="0">
                          <a:solidFill>
                            <a:srgbClr val="324E9D"/>
                          </a:solidFill>
                          <a:effectLst/>
                          <a:highlight>
                            <a:srgbClr val="FFFFFF"/>
                          </a:highlight>
                          <a:latin typeface="+mn-lt"/>
                          <a:ea typeface="+mn-ea"/>
                          <a:cs typeface="+mn-cs"/>
                        </a:rPr>
                        <a:t> 30' (</a:t>
                      </a:r>
                      <a:r>
                        <a:rPr lang="sr-Latn-RS" altLang="en-GB" sz="1400" kern="1200" noProof="0">
                          <a:solidFill>
                            <a:srgbClr val="324E9D"/>
                          </a:solidFill>
                          <a:effectLst/>
                          <a:highlight>
                            <a:srgbClr val="FFFFFF"/>
                          </a:highlight>
                          <a:latin typeface="+mn-lt"/>
                          <a:ea typeface="+mn-ea"/>
                          <a:cs typeface="+mn-cs"/>
                        </a:rPr>
                        <a:t>približno</a:t>
                      </a:r>
                      <a:r>
                        <a:rPr lang="en-GB" sz="1400" kern="1200" noProof="0">
                          <a:solidFill>
                            <a:srgbClr val="324E9D"/>
                          </a:solidFill>
                          <a:effectLst/>
                          <a:highlight>
                            <a:srgbClr val="FFFFFF"/>
                          </a:highlight>
                          <a:latin typeface="+mn-lt"/>
                          <a:ea typeface="+mn-ea"/>
                          <a:cs typeface="+mn-cs"/>
                        </a:rPr>
                        <a:t> 5’ </a:t>
                      </a:r>
                      <a:r>
                        <a:rPr lang="sr-Latn-RS" altLang="en-GB" sz="1400" kern="1200" noProof="0">
                          <a:solidFill>
                            <a:srgbClr val="324E9D"/>
                          </a:solidFill>
                          <a:effectLst/>
                          <a:highlight>
                            <a:srgbClr val="FFFFFF"/>
                          </a:highlight>
                          <a:latin typeface="+mn-lt"/>
                          <a:ea typeface="+mn-ea"/>
                          <a:cs typeface="+mn-cs"/>
                        </a:rPr>
                        <a:t>za vežbu</a:t>
                      </a:r>
                      <a:r>
                        <a:rPr lang="en-GB" sz="1400" kern="1200" noProof="0">
                          <a:solidFill>
                            <a:srgbClr val="324E9D"/>
                          </a:solidFill>
                          <a:effectLst/>
                          <a:highlight>
                            <a:srgbClr val="FFFFFF"/>
                          </a:highlight>
                          <a:latin typeface="+mn-lt"/>
                          <a:ea typeface="+mn-ea"/>
                          <a:cs typeface="+mn-cs"/>
                        </a:rPr>
                        <a:t>)</a:t>
                      </a:r>
                    </a:p>
                  </a:txBody>
                  <a:tcPr marL="63500" marR="63500" marT="0" marB="0" anchor="ctr"/>
                </a:tc>
                <a:extLst>
                  <a:ext uri="{0D108BD9-81ED-4DB2-BD59-A6C34878D82A}">
                    <a16:rowId xmlns:a16="http://schemas.microsoft.com/office/drawing/2014/main" val="10000"/>
                  </a:ext>
                </a:extLst>
              </a:tr>
              <a:tr h="3506898">
                <a:tc>
                  <a:txBody>
                    <a:bodyPr/>
                    <a:lstStyle/>
                    <a:p>
                      <a:pPr algn="ctr">
                        <a:lnSpc>
                          <a:spcPct val="115000"/>
                        </a:lnSpc>
                        <a:spcAft>
                          <a:spcPts val="1000"/>
                        </a:spcAft>
                      </a:pPr>
                      <a:r>
                        <a:rPr lang="sr-Latn-RS" altLang="it-IT" sz="1400" b="1" dirty="0">
                          <a:solidFill>
                            <a:srgbClr val="324E9D"/>
                          </a:solidFill>
                          <a:effectLst/>
                          <a:highlight>
                            <a:srgbClr val="FFFFFF"/>
                          </a:highlight>
                        </a:rPr>
                        <a:t>SADRŽAJ</a:t>
                      </a:r>
                      <a:endParaRPr lang="sr-Latn-RS" altLang="it-IT" sz="14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GB" sz="1400" b="0" kern="1200" noProof="0" dirty="0">
                          <a:solidFill>
                            <a:srgbClr val="324E9D"/>
                          </a:solidFill>
                          <a:effectLst/>
                          <a:latin typeface="+mn-lt"/>
                          <a:ea typeface="+mn-ea"/>
                          <a:cs typeface="+mn-cs"/>
                        </a:rPr>
                        <a:t>The task given to the athletes is to pedal by occupying the empty spaces of the delimited surface, predicting the directions of the others and acting accordingly (establish the size of the delimited space based on the number of bikes present).</a:t>
                      </a:r>
                    </a:p>
                    <a:p>
                      <a:pPr algn="just">
                        <a:lnSpc>
                          <a:spcPct val="115000"/>
                        </a:lnSpc>
                        <a:spcAft>
                          <a:spcPts val="1000"/>
                        </a:spcAft>
                      </a:pPr>
                      <a:r>
                        <a:rPr lang="en-GB" sz="1400" b="0" kern="1200" noProof="0" dirty="0">
                          <a:solidFill>
                            <a:srgbClr val="324E9D"/>
                          </a:solidFill>
                          <a:effectLst/>
                          <a:latin typeface="+mn-lt"/>
                          <a:ea typeface="+mn-ea"/>
                          <a:cs typeface="+mn-cs"/>
                        </a:rPr>
                        <a:t>VARIANTS:</a:t>
                      </a:r>
                    </a:p>
                    <a:p>
                      <a:pPr algn="just">
                        <a:lnSpc>
                          <a:spcPct val="115000"/>
                        </a:lnSpc>
                        <a:spcAft>
                          <a:spcPts val="1000"/>
                        </a:spcAft>
                      </a:pPr>
                      <a:r>
                        <a:rPr lang="en-GB" sz="1400" b="0" kern="1200" noProof="0">
                          <a:solidFill>
                            <a:srgbClr val="324E9D"/>
                          </a:solidFill>
                          <a:effectLst/>
                          <a:latin typeface="+mn-lt"/>
                          <a:ea typeface="+mn-ea"/>
                          <a:cs typeface="+mn-cs"/>
                        </a:rPr>
                        <a:t>- Ista situacija kao i ranije, sada na pištaljku sportisti moraju da zaustave na licu mesta, održavajući ravnotežu na licu mesta što je duže moguće bez postavljanja stopala na tlo .</a:t>
                      </a:r>
                    </a:p>
                    <a:p>
                      <a:pPr algn="just">
                        <a:lnSpc>
                          <a:spcPct val="115000"/>
                        </a:lnSpc>
                        <a:spcAft>
                          <a:spcPts val="1000"/>
                        </a:spcAft>
                      </a:pPr>
                      <a:r>
                        <a:rPr lang="en-GB" sz="1400" b="0" kern="1200" noProof="0">
                          <a:solidFill>
                            <a:srgbClr val="324E9D"/>
                          </a:solidFill>
                          <a:effectLst/>
                          <a:latin typeface="+mn-lt"/>
                          <a:ea typeface="+mn-ea"/>
                          <a:cs typeface="+mn-cs"/>
                        </a:rPr>
                        <a:t>- Kada sportisti pedaliraju rašireni unutar ograničene površine, na dati znak moraju da dođu jedan pored drugog u parovima i nastave da pedaliraju jedan pored drugog.</a:t>
                      </a:r>
                    </a:p>
                    <a:p>
                      <a:pPr algn="just">
                        <a:lnSpc>
                          <a:spcPct val="115000"/>
                        </a:lnSpc>
                        <a:spcAft>
                          <a:spcPts val="1000"/>
                        </a:spcAft>
                      </a:pPr>
                      <a:r>
                        <a:rPr lang="en-GB" sz="1400" b="0" kern="1200" noProof="0">
                          <a:solidFill>
                            <a:srgbClr val="324E9D"/>
                          </a:solidFill>
                          <a:effectLst/>
                          <a:latin typeface="+mn-lt"/>
                          <a:ea typeface="+mn-ea"/>
                          <a:cs typeface="+mn-cs"/>
                        </a:rPr>
                        <a:t>- Ukoliko nivo sportista to dozvoljava, navedene vežbe se mogu izvoditi u paru rame uz rame, rukovanjem između parova, prvo jednog pa drugog, i/ili stavljanja ruke na rame.</a:t>
                      </a:r>
                    </a:p>
                    <a:p>
                      <a:pPr algn="just">
                        <a:lnSpc>
                          <a:spcPct val="115000"/>
                        </a:lnSpc>
                        <a:spcAft>
                          <a:spcPts val="1000"/>
                        </a:spcAft>
                      </a:pPr>
                      <a:r>
                        <a:rPr lang="en-GB" sz="1400" b="0" kern="1200" noProof="0">
                          <a:solidFill>
                            <a:srgbClr val="324E9D"/>
                          </a:solidFill>
                          <a:effectLst/>
                          <a:latin typeface="+mn-lt"/>
                          <a:ea typeface="+mn-ea"/>
                          <a:cs typeface="+mn-cs"/>
                        </a:rPr>
                        <a:t>- Biciklirati po terenu držeći tenisku lopticu prvo jednom rukom, a zatim drugom.</a:t>
                      </a:r>
                    </a:p>
                    <a:p>
                      <a:pPr algn="just">
                        <a:lnSpc>
                          <a:spcPct val="115000"/>
                        </a:lnSpc>
                        <a:spcAft>
                          <a:spcPts val="1000"/>
                        </a:spcAft>
                      </a:pPr>
                      <a:r>
                        <a:rPr lang="en-GB" sz="1400" b="0" kern="1200" noProof="0">
                          <a:solidFill>
                            <a:srgbClr val="324E9D"/>
                          </a:solidFill>
                          <a:effectLst/>
                          <a:latin typeface="+mn-lt"/>
                          <a:ea typeface="+mn-ea"/>
                          <a:cs typeface="+mn-cs"/>
                        </a:rPr>
                        <a:t>- Biciklirati po terenu, dribling sa loptom i desnom i levom rukom.</a:t>
                      </a:r>
                    </a:p>
                    <a:p>
                      <a:pPr algn="just">
                        <a:lnSpc>
                          <a:spcPct val="115000"/>
                        </a:lnSpc>
                        <a:spcAft>
                          <a:spcPts val="1000"/>
                        </a:spcAft>
                      </a:pPr>
                      <a:r>
                        <a:rPr lang="en-GB" sz="1400" b="0" kern="1200" noProof="0">
                          <a:solidFill>
                            <a:srgbClr val="324E9D"/>
                          </a:solidFill>
                          <a:effectLst/>
                          <a:latin typeface="+mn-lt"/>
                          <a:ea typeface="+mn-ea"/>
                          <a:cs typeface="+mn-cs"/>
                        </a:rPr>
                        <a:t>- Biciklirati po obeleženom terenu  i dodaj svakome po redu  tenisku lopticu iz ruke u ruku.</a:t>
                      </a:r>
                    </a:p>
                  </a:txBody>
                  <a:tcPr marL="63500" marR="63500" marT="0" marB="0"/>
                </a:tc>
                <a:extLst>
                  <a:ext uri="{0D108BD9-81ED-4DB2-BD59-A6C34878D82A}">
                    <a16:rowId xmlns:a16="http://schemas.microsoft.com/office/drawing/2014/main" val="10001"/>
                  </a:ext>
                </a:extLst>
              </a:tr>
            </a:tbl>
          </a:graphicData>
        </a:graphic>
      </p:graphicFrame>
      <p:sp>
        <p:nvSpPr>
          <p:cNvPr id="6" name="Title 1"/>
          <p:cNvSpPr txBox="1">
            <a:spLocks noGrp="1"/>
          </p:cNvSpPr>
          <p:nvPr/>
        </p:nvSpPr>
        <p:spPr>
          <a:xfrm>
            <a:off x="1844675" y="426720"/>
            <a:ext cx="8655685" cy="719455"/>
          </a:xfrm>
          <a:prstGeom prst="rect">
            <a:avLst/>
          </a:prstGeom>
        </p:spPr>
        <p:txBody>
          <a:bodyPr vert="horz" lIns="91440" tIns="45720" rIns="91440" bIns="0" rtlCol="0" anchor="b">
            <a:normAutofit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Uputstva za realizaciju </a:t>
            </a:r>
            <a:endParaRPr lang="it-IT" sz="2400" dirty="0"/>
          </a:p>
        </p:txBody>
      </p:sp>
      <p:sp>
        <p:nvSpPr>
          <p:cNvPr id="7" name="CasellaDiTesto 10"/>
          <p:cNvSpPr txBox="1"/>
          <p:nvPr/>
        </p:nvSpPr>
        <p:spPr>
          <a:xfrm>
            <a:off x="2292985" y="1211580"/>
            <a:ext cx="7233285" cy="480060"/>
          </a:xfrm>
          <a:prstGeom prst="rect">
            <a:avLst/>
          </a:prstGeom>
          <a:noFill/>
        </p:spPr>
        <p:txBody>
          <a:bodyPr wrap="square" rtlCol="0">
            <a:spAutoFit/>
          </a:bodyPr>
          <a:lstStyle/>
          <a:p>
            <a:pPr marL="226695">
              <a:lnSpc>
                <a:spcPct val="115000"/>
              </a:lnSpc>
              <a:spcAft>
                <a:spcPts val="300"/>
              </a:spcAft>
            </a:pPr>
            <a:r>
              <a:rPr lang="sr-Latn-RS" altLang="it-IT" sz="2200" b="1" dirty="0">
                <a:solidFill>
                  <a:srgbClr val="324E9D"/>
                </a:solidFill>
                <a:effectLst/>
                <a:latin typeface="Calibri" panose="020F0502020204030204" pitchFamily="34" charset="0"/>
                <a:ea typeface="Calibri" panose="020F0502020204030204" pitchFamily="34" charset="0"/>
              </a:rPr>
              <a:t>BICIKLIZAM </a:t>
            </a:r>
            <a:r>
              <a:rPr lang="it-IT" sz="2200" b="1" dirty="0">
                <a:solidFill>
                  <a:srgbClr val="324E9D"/>
                </a:solidFill>
                <a:effectLst/>
                <a:latin typeface="Calibri" panose="020F0502020204030204" pitchFamily="34" charset="0"/>
                <a:ea typeface="Calibri" panose="020F0502020204030204" pitchFamily="34" charset="0"/>
                <a:sym typeface="Wingdings" panose="05000000000000000000" pitchFamily="2" charset="2"/>
              </a:rPr>
              <a:t></a:t>
            </a:r>
          </a:p>
        </p:txBody>
      </p:sp>
      <p:pic>
        <p:nvPicPr>
          <p:cNvPr id="12" name="Picture 1" descr="IMG_256"/>
          <p:cNvPicPr>
            <a:picLocks noChangeAspect="1"/>
          </p:cNvPicPr>
          <p:nvPr/>
        </p:nvPicPr>
        <p:blipFill>
          <a:blip r:embed="rId4"/>
          <a:stretch>
            <a:fillRect/>
          </a:stretch>
        </p:blipFill>
        <p:spPr>
          <a:xfrm>
            <a:off x="349885" y="243205"/>
            <a:ext cx="675640" cy="900430"/>
          </a:xfrm>
          <a:prstGeom prst="rect">
            <a:avLst/>
          </a:prstGeom>
          <a:noFill/>
          <a:ln w="9525">
            <a:noFill/>
          </a:ln>
        </p:spPr>
      </p:pic>
      <p:pic>
        <p:nvPicPr>
          <p:cNvPr id="13" name="Immagine 1" descr="Immagine che contiene Carattere, Elementi grafici, logo, grafica&#10;&#10;Descrizione generata automaticamente"/>
          <p:cNvPicPr>
            <a:picLocks noChangeAspect="1"/>
          </p:cNvPicPr>
          <p:nvPr/>
        </p:nvPicPr>
        <p:blipFill>
          <a:blip r:embed="rId5"/>
          <a:stretch>
            <a:fillRect/>
          </a:stretch>
        </p:blipFill>
        <p:spPr>
          <a:xfrm>
            <a:off x="6096000" y="6019165"/>
            <a:ext cx="3428365" cy="70231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11</a:t>
            </a:fld>
            <a:endParaRPr lang="en-GB" noProof="0"/>
          </a:p>
        </p:txBody>
      </p:sp>
      <p:pic>
        <p:nvPicPr>
          <p:cNvPr id="4" name="Immagine 3"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3"/>
          <a:stretch>
            <a:fillRect/>
          </a:stretch>
        </p:blipFill>
        <p:spPr>
          <a:xfrm>
            <a:off x="10939714" y="5892804"/>
            <a:ext cx="1154739" cy="876291"/>
          </a:xfrm>
          <a:prstGeom prst="rect">
            <a:avLst/>
          </a:prstGeom>
        </p:spPr>
      </p:pic>
      <p:sp>
        <p:nvSpPr>
          <p:cNvPr id="11" name="CasellaDiTesto 10"/>
          <p:cNvSpPr txBox="1"/>
          <p:nvPr/>
        </p:nvSpPr>
        <p:spPr>
          <a:xfrm>
            <a:off x="2118360" y="1125220"/>
            <a:ext cx="4396105" cy="408940"/>
          </a:xfrm>
          <a:prstGeom prst="rect">
            <a:avLst/>
          </a:prstGeom>
          <a:noFill/>
        </p:spPr>
        <p:txBody>
          <a:bodyPr wrap="square" rtlCol="0">
            <a:spAutoFit/>
          </a:bodyPr>
          <a:lstStyle/>
          <a:p>
            <a:pPr marL="226695">
              <a:lnSpc>
                <a:spcPct val="115000"/>
              </a:lnSpc>
              <a:spcAft>
                <a:spcPts val="300"/>
              </a:spcAft>
            </a:pPr>
            <a:r>
              <a:rPr lang="sr-Latn-RS" altLang="it-IT" sz="1800" b="1" dirty="0">
                <a:solidFill>
                  <a:srgbClr val="324E9D"/>
                </a:solidFill>
                <a:effectLst/>
                <a:latin typeface="Calibri" panose="020F0502020204030204" pitchFamily="34" charset="0"/>
                <a:ea typeface="Calibri" panose="020F0502020204030204" pitchFamily="34" charset="0"/>
              </a:rPr>
              <a:t>TRČANJE </a:t>
            </a:r>
            <a:r>
              <a:rPr lang="it-IT" sz="1800" b="1" dirty="0">
                <a:solidFill>
                  <a:srgbClr val="324E9D"/>
                </a:solidFill>
                <a:effectLst/>
                <a:latin typeface="Calibri" panose="020F0502020204030204" pitchFamily="34" charset="0"/>
                <a:ea typeface="Calibri" panose="020F0502020204030204" pitchFamily="34" charset="0"/>
              </a:rPr>
              <a:t> </a:t>
            </a:r>
            <a:r>
              <a:rPr lang="it-IT" sz="1800" b="1" dirty="0">
                <a:solidFill>
                  <a:srgbClr val="324E9D"/>
                </a:solidFill>
                <a:effectLst/>
                <a:latin typeface="Calibri" panose="020F0502020204030204" pitchFamily="34" charset="0"/>
                <a:ea typeface="Calibri" panose="020F0502020204030204" pitchFamily="34" charset="0"/>
                <a:sym typeface="Wingdings" panose="05000000000000000000" pitchFamily="2" charset="2"/>
              </a:rPr>
              <a:t></a:t>
            </a:r>
          </a:p>
        </p:txBody>
      </p:sp>
      <p:graphicFrame>
        <p:nvGraphicFramePr>
          <p:cNvPr id="19" name="Tabella 18"/>
          <p:cNvGraphicFramePr>
            <a:graphicFrameLocks noGrp="1"/>
          </p:cNvGraphicFramePr>
          <p:nvPr/>
        </p:nvGraphicFramePr>
        <p:xfrm>
          <a:off x="771525" y="1616075"/>
          <a:ext cx="7089775" cy="275590"/>
        </p:xfrm>
        <a:graphic>
          <a:graphicData uri="http://schemas.openxmlformats.org/drawingml/2006/table">
            <a:tbl>
              <a:tblPr bandRow="1">
                <a:tableStyleId>{5940675A-B579-460E-94D1-54222C63F5DA}</a:tableStyleId>
              </a:tblPr>
              <a:tblGrid>
                <a:gridCol w="1114425">
                  <a:extLst>
                    <a:ext uri="{9D8B030D-6E8A-4147-A177-3AD203B41FA5}">
                      <a16:colId xmlns:a16="http://schemas.microsoft.com/office/drawing/2014/main" val="20000"/>
                    </a:ext>
                  </a:extLst>
                </a:gridCol>
                <a:gridCol w="5975350">
                  <a:extLst>
                    <a:ext uri="{9D8B030D-6E8A-4147-A177-3AD203B41FA5}">
                      <a16:colId xmlns:a16="http://schemas.microsoft.com/office/drawing/2014/main" val="20001"/>
                    </a:ext>
                  </a:extLst>
                </a:gridCol>
              </a:tblGrid>
              <a:tr h="275590">
                <a:tc>
                  <a:txBody>
                    <a:bodyPr/>
                    <a:lstStyle/>
                    <a:p>
                      <a:pPr algn="ctr">
                        <a:lnSpc>
                          <a:spcPct val="115000"/>
                        </a:lnSpc>
                        <a:spcAft>
                          <a:spcPts val="1000"/>
                        </a:spcAft>
                      </a:pPr>
                      <a:r>
                        <a:rPr lang="sr-Latn-RS" altLang="it-IT" sz="1100" b="1" dirty="0">
                          <a:solidFill>
                            <a:srgbClr val="324E9D"/>
                          </a:solidFill>
                          <a:effectLst/>
                          <a:latin typeface="Calibri" panose="020F0502020204030204" pitchFamily="34" charset="0"/>
                          <a:ea typeface="Calibri" panose="020F0502020204030204" pitchFamily="34" charset="0"/>
                        </a:rPr>
                        <a:t>CILJEVI</a:t>
                      </a:r>
                    </a:p>
                  </a:txBody>
                  <a:tcPr marL="68580" marR="68580" marT="0" marB="0" anchor="ctr"/>
                </a:tc>
                <a:tc>
                  <a:txBody>
                    <a:bodyPr/>
                    <a:lstStyle/>
                    <a:p>
                      <a:pPr algn="just">
                        <a:lnSpc>
                          <a:spcPct val="115000"/>
                        </a:lnSpc>
                        <a:spcAft>
                          <a:spcPts val="1000"/>
                        </a:spcAft>
                      </a:pPr>
                      <a:r>
                        <a:rPr lang="en-US" sz="1100" dirty="0">
                          <a:solidFill>
                            <a:srgbClr val="324E9D"/>
                          </a:solidFill>
                          <a:effectLst/>
                          <a:latin typeface="Calibri" panose="020F0502020204030204" pitchFamily="34" charset="0"/>
                          <a:ea typeface="Calibri" panose="020F0502020204030204" pitchFamily="34" charset="0"/>
                        </a:rPr>
                        <a:t>Prepoznavanje i trening osnovnih motoričkih obrazaca i veština koordinacije vezanih za trčanje.</a:t>
                      </a:r>
                    </a:p>
                  </a:txBody>
                  <a:tcPr marL="68580" marR="68580" marT="0" marB="0"/>
                </a:tc>
                <a:extLst>
                  <a:ext uri="{0D108BD9-81ED-4DB2-BD59-A6C34878D82A}">
                    <a16:rowId xmlns:a16="http://schemas.microsoft.com/office/drawing/2014/main" val="10000"/>
                  </a:ext>
                </a:extLst>
              </a:tr>
            </a:tbl>
          </a:graphicData>
        </a:graphic>
      </p:graphicFrame>
      <p:graphicFrame>
        <p:nvGraphicFramePr>
          <p:cNvPr id="20" name="Tabella 19"/>
          <p:cNvGraphicFramePr>
            <a:graphicFrameLocks noGrp="1"/>
          </p:cNvGraphicFramePr>
          <p:nvPr/>
        </p:nvGraphicFramePr>
        <p:xfrm>
          <a:off x="768350" y="1936750"/>
          <a:ext cx="7092950" cy="192405"/>
        </p:xfrm>
        <a:graphic>
          <a:graphicData uri="http://schemas.openxmlformats.org/drawingml/2006/table">
            <a:tbl>
              <a:tblPr bandRow="1">
                <a:tableStyleId>{5940675A-B579-460E-94D1-54222C63F5DA}</a:tableStyleId>
              </a:tblPr>
              <a:tblGrid>
                <a:gridCol w="1450340">
                  <a:extLst>
                    <a:ext uri="{9D8B030D-6E8A-4147-A177-3AD203B41FA5}">
                      <a16:colId xmlns:a16="http://schemas.microsoft.com/office/drawing/2014/main" val="20000"/>
                    </a:ext>
                  </a:extLst>
                </a:gridCol>
                <a:gridCol w="5642610">
                  <a:extLst>
                    <a:ext uri="{9D8B030D-6E8A-4147-A177-3AD203B41FA5}">
                      <a16:colId xmlns:a16="http://schemas.microsoft.com/office/drawing/2014/main" val="20001"/>
                    </a:ext>
                  </a:extLst>
                </a:gridCol>
              </a:tblGrid>
              <a:tr h="192405">
                <a:tc>
                  <a:txBody>
                    <a:bodyPr/>
                    <a:lstStyle/>
                    <a:p>
                      <a:pPr algn="ctr">
                        <a:lnSpc>
                          <a:spcPct val="115000"/>
                        </a:lnSpc>
                        <a:spcAft>
                          <a:spcPts val="1000"/>
                        </a:spcAft>
                      </a:pPr>
                      <a:r>
                        <a:rPr lang="sr-Latn-RS" altLang="it-IT" sz="1100" b="1" dirty="0">
                          <a:solidFill>
                            <a:srgbClr val="324E9D"/>
                          </a:solidFill>
                          <a:effectLst/>
                          <a:latin typeface="Calibri" panose="020F0502020204030204" pitchFamily="34" charset="0"/>
                          <a:ea typeface="Calibri" panose="020F0502020204030204" pitchFamily="34" charset="0"/>
                        </a:rPr>
                        <a:t>TRAJANJE</a:t>
                      </a:r>
                    </a:p>
                  </a:txBody>
                  <a:tcPr marL="68580" marR="68580" marT="0" marB="0"/>
                </a:tc>
                <a:tc>
                  <a:txBody>
                    <a:bodyPr/>
                    <a:lstStyle/>
                    <a:p>
                      <a:pPr algn="just">
                        <a:lnSpc>
                          <a:spcPct val="115000"/>
                        </a:lnSpc>
                        <a:spcAft>
                          <a:spcPts val="1000"/>
                        </a:spcAft>
                      </a:pPr>
                      <a:r>
                        <a:rPr lang="it-IT" sz="1100" dirty="0">
                          <a:solidFill>
                            <a:srgbClr val="324E9D"/>
                          </a:solidFill>
                          <a:effectLst/>
                        </a:rPr>
                        <a:t>45’</a:t>
                      </a:r>
                      <a:endParaRPr lang="it-IT" sz="1100" dirty="0">
                        <a:solidFill>
                          <a:srgbClr val="324E9D"/>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21" name="Tabella 20"/>
          <p:cNvGraphicFramePr>
            <a:graphicFrameLocks noGrp="1"/>
          </p:cNvGraphicFramePr>
          <p:nvPr/>
        </p:nvGraphicFramePr>
        <p:xfrm>
          <a:off x="768350" y="2118360"/>
          <a:ext cx="7092950" cy="240030"/>
        </p:xfrm>
        <a:graphic>
          <a:graphicData uri="http://schemas.openxmlformats.org/drawingml/2006/table">
            <a:tbl>
              <a:tblPr bandRow="1">
                <a:tableStyleId>{5940675A-B579-460E-94D1-54222C63F5DA}</a:tableStyleId>
              </a:tblPr>
              <a:tblGrid>
                <a:gridCol w="1450340">
                  <a:extLst>
                    <a:ext uri="{9D8B030D-6E8A-4147-A177-3AD203B41FA5}">
                      <a16:colId xmlns:a16="http://schemas.microsoft.com/office/drawing/2014/main" val="20000"/>
                    </a:ext>
                  </a:extLst>
                </a:gridCol>
                <a:gridCol w="5642610">
                  <a:extLst>
                    <a:ext uri="{9D8B030D-6E8A-4147-A177-3AD203B41FA5}">
                      <a16:colId xmlns:a16="http://schemas.microsoft.com/office/drawing/2014/main" val="20001"/>
                    </a:ext>
                  </a:extLst>
                </a:gridCol>
              </a:tblGrid>
              <a:tr h="240030">
                <a:tc>
                  <a:txBody>
                    <a:bodyPr/>
                    <a:lstStyle/>
                    <a:p>
                      <a:pPr marL="0" algn="ctr" defTabSz="914400" rtl="0" eaLnBrk="1" latinLnBrk="0" hangingPunct="1">
                        <a:lnSpc>
                          <a:spcPct val="115000"/>
                        </a:lnSpc>
                        <a:spcAft>
                          <a:spcPts val="1000"/>
                        </a:spcAft>
                      </a:pPr>
                      <a:r>
                        <a:rPr lang="sr-Latn-RS" altLang="it-IT" sz="1100" b="1" kern="1200" dirty="0">
                          <a:solidFill>
                            <a:srgbClr val="324E9D"/>
                          </a:solidFill>
                          <a:effectLst/>
                        </a:rPr>
                        <a:t>OPREMA</a:t>
                      </a:r>
                      <a:endParaRPr lang="sr-Latn-RS" altLang="it-IT" sz="1100" b="1" kern="1200" dirty="0">
                        <a:solidFill>
                          <a:srgbClr val="324E9D"/>
                        </a:solidFill>
                        <a:effectLst/>
                        <a:latin typeface="+mn-lt"/>
                        <a:ea typeface="+mn-ea"/>
                        <a:cs typeface="+mn-cs"/>
                      </a:endParaRPr>
                    </a:p>
                  </a:txBody>
                  <a:tcPr marL="68580" marR="68580" marT="0" marB="0" anchor="ctr"/>
                </a:tc>
                <a:tc>
                  <a:txBody>
                    <a:bodyPr/>
                    <a:lstStyle/>
                    <a:p>
                      <a:pPr marL="0" algn="l" defTabSz="914400" rtl="0" eaLnBrk="1" latinLnBrk="0" hangingPunct="1">
                        <a:lnSpc>
                          <a:spcPct val="115000"/>
                        </a:lnSpc>
                        <a:spcAft>
                          <a:spcPts val="1000"/>
                        </a:spcAft>
                      </a:pPr>
                      <a:r>
                        <a:rPr lang="sr-Latn-RS" altLang="it-IT" sz="1100" b="0" kern="1200" dirty="0">
                          <a:solidFill>
                            <a:srgbClr val="324E9D"/>
                          </a:solidFill>
                          <a:effectLst/>
                          <a:latin typeface="+mn-lt"/>
                          <a:ea typeface="+mn-ea"/>
                          <a:cs typeface="+mn-cs"/>
                        </a:rPr>
                        <a:t>Oprema za trening , čunjevi</a:t>
                      </a:r>
                    </a:p>
                  </a:txBody>
                  <a:tcPr marL="68580" marR="68580" marT="0" marB="0"/>
                </a:tc>
                <a:extLst>
                  <a:ext uri="{0D108BD9-81ED-4DB2-BD59-A6C34878D82A}">
                    <a16:rowId xmlns:a16="http://schemas.microsoft.com/office/drawing/2014/main" val="10000"/>
                  </a:ext>
                </a:extLst>
              </a:tr>
            </a:tbl>
          </a:graphicData>
        </a:graphic>
      </p:graphicFrame>
      <p:graphicFrame>
        <p:nvGraphicFramePr>
          <p:cNvPr id="24" name="Tabella 23"/>
          <p:cNvGraphicFramePr>
            <a:graphicFrameLocks noGrp="1"/>
          </p:cNvGraphicFramePr>
          <p:nvPr/>
        </p:nvGraphicFramePr>
        <p:xfrm>
          <a:off x="788035" y="2432685"/>
          <a:ext cx="7073265" cy="3197860"/>
        </p:xfrm>
        <a:graphic>
          <a:graphicData uri="http://schemas.openxmlformats.org/drawingml/2006/table">
            <a:tbl>
              <a:tblPr>
                <a:tableStyleId>{5940675A-B579-460E-94D1-54222C63F5DA}</a:tableStyleId>
              </a:tblPr>
              <a:tblGrid>
                <a:gridCol w="1392555">
                  <a:extLst>
                    <a:ext uri="{9D8B030D-6E8A-4147-A177-3AD203B41FA5}">
                      <a16:colId xmlns:a16="http://schemas.microsoft.com/office/drawing/2014/main" val="20000"/>
                    </a:ext>
                  </a:extLst>
                </a:gridCol>
                <a:gridCol w="5680710">
                  <a:extLst>
                    <a:ext uri="{9D8B030D-6E8A-4147-A177-3AD203B41FA5}">
                      <a16:colId xmlns:a16="http://schemas.microsoft.com/office/drawing/2014/main" val="20001"/>
                    </a:ext>
                  </a:extLst>
                </a:gridCol>
              </a:tblGrid>
              <a:tr h="192405">
                <a:tc>
                  <a:txBody>
                    <a:bodyPr/>
                    <a:lstStyle/>
                    <a:p>
                      <a:pPr algn="ctr">
                        <a:lnSpc>
                          <a:spcPct val="115000"/>
                        </a:lnSpc>
                        <a:spcAft>
                          <a:spcPts val="1000"/>
                        </a:spcAft>
                      </a:pPr>
                      <a:r>
                        <a:rPr lang="sr-Latn-RS" altLang="it-IT" sz="1100" b="1" dirty="0">
                          <a:solidFill>
                            <a:srgbClr val="324E9D"/>
                          </a:solidFill>
                          <a:effectLst/>
                          <a:highlight>
                            <a:srgbClr val="FFFFFF"/>
                          </a:highlight>
                        </a:rPr>
                        <a:t>TRAJANJE</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sr-Latn-RS" altLang="en-US" sz="1100" dirty="0">
                          <a:solidFill>
                            <a:srgbClr val="324E9D"/>
                          </a:solidFill>
                          <a:effectLst/>
                        </a:rPr>
                        <a:t>Oko</a:t>
                      </a:r>
                      <a:r>
                        <a:rPr lang="en-US" sz="1100" dirty="0">
                          <a:solidFill>
                            <a:srgbClr val="324E9D"/>
                          </a:solidFill>
                          <a:effectLst/>
                        </a:rPr>
                        <a:t> 20’ (ukupno otprilike 3' po vežbi). 2 ponavljanja po vežbi.</a:t>
                      </a:r>
                    </a:p>
                  </a:txBody>
                  <a:tcPr marL="63500" marR="63500" marT="0" marB="0"/>
                </a:tc>
                <a:extLst>
                  <a:ext uri="{0D108BD9-81ED-4DB2-BD59-A6C34878D82A}">
                    <a16:rowId xmlns:a16="http://schemas.microsoft.com/office/drawing/2014/main" val="10000"/>
                  </a:ext>
                </a:extLst>
              </a:tr>
              <a:tr h="3005455">
                <a:tc>
                  <a:txBody>
                    <a:bodyPr/>
                    <a:lstStyle/>
                    <a:p>
                      <a:pPr algn="ctr">
                        <a:lnSpc>
                          <a:spcPct val="115000"/>
                        </a:lnSpc>
                        <a:spcAft>
                          <a:spcPts val="1000"/>
                        </a:spcAft>
                      </a:pPr>
                      <a:r>
                        <a:rPr lang="sr-Latn-RS" altLang="it-IT" sz="1100" b="1" dirty="0">
                          <a:solidFill>
                            <a:srgbClr val="324E9D"/>
                          </a:solidFill>
                          <a:effectLst/>
                          <a:highlight>
                            <a:srgbClr val="FFFFFF"/>
                          </a:highlight>
                        </a:rPr>
                        <a:t>SADRŽAJ</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US" sz="1100" b="0" kern="1200" dirty="0">
                          <a:solidFill>
                            <a:srgbClr val="324E9D"/>
                          </a:solidFill>
                          <a:effectLst/>
                          <a:latin typeface="+mn-lt"/>
                          <a:ea typeface="+mn-ea"/>
                          <a:cs typeface="+mn-cs"/>
                        </a:rPr>
                        <a:t>Identifikujte pogodan teren dužine 20-25 m ograničen čunjevima. Rasporedite sportiste u paralelne redove od 3 elementa počevši u isto vreme. Na kraju vežbe svaki učenik se vraća u red.</a:t>
                      </a:r>
                    </a:p>
                    <a:p>
                      <a:pPr algn="just">
                        <a:lnSpc>
                          <a:spcPct val="115000"/>
                        </a:lnSpc>
                        <a:spcAft>
                          <a:spcPts val="1000"/>
                        </a:spcAft>
                      </a:pPr>
                      <a:r>
                        <a:rPr lang="en-US" sz="1100" b="0" kern="1200" dirty="0">
                          <a:solidFill>
                            <a:srgbClr val="324E9D"/>
                          </a:solidFill>
                          <a:effectLst/>
                          <a:latin typeface="+mn-lt"/>
                          <a:ea typeface="+mn-ea"/>
                          <a:cs typeface="+mn-cs"/>
                        </a:rPr>
                        <a:t>1- Radna frekvencija. Maksimalan broj nosača.</a:t>
                      </a:r>
                    </a:p>
                    <a:p>
                      <a:pPr algn="just">
                        <a:lnSpc>
                          <a:spcPct val="115000"/>
                        </a:lnSpc>
                        <a:spcAft>
                          <a:spcPts val="1000"/>
                        </a:spcAft>
                      </a:pPr>
                      <a:r>
                        <a:rPr lang="en-US" sz="1100" b="0" kern="1200" dirty="0">
                          <a:solidFill>
                            <a:srgbClr val="324E9D"/>
                          </a:solidFill>
                          <a:effectLst/>
                          <a:latin typeface="+mn-lt"/>
                          <a:ea typeface="+mn-ea"/>
                          <a:cs typeface="+mn-cs"/>
                        </a:rPr>
                        <a:t>2- Široki hod. Minimalni broj nosača.</a:t>
                      </a:r>
                    </a:p>
                    <a:p>
                      <a:pPr algn="just">
                        <a:lnSpc>
                          <a:spcPct val="115000"/>
                        </a:lnSpc>
                        <a:spcAft>
                          <a:spcPts val="1000"/>
                        </a:spcAft>
                      </a:pPr>
                      <a:r>
                        <a:rPr lang="en-US" sz="1100" b="0" kern="1200" dirty="0">
                          <a:solidFill>
                            <a:srgbClr val="324E9D"/>
                          </a:solidFill>
                          <a:effectLst/>
                          <a:latin typeface="+mn-lt"/>
                          <a:ea typeface="+mn-ea"/>
                          <a:cs typeface="+mn-cs"/>
                        </a:rPr>
                        <a:t>3- Smenjivanje poskoka sa jednom ili dve noge, na mestu, napred, bočno.</a:t>
                      </a:r>
                    </a:p>
                    <a:p>
                      <a:pPr algn="just">
                        <a:lnSpc>
                          <a:spcPct val="115000"/>
                        </a:lnSpc>
                        <a:spcAft>
                          <a:spcPts val="1000"/>
                        </a:spcAft>
                      </a:pPr>
                      <a:r>
                        <a:rPr lang="en-US" sz="1100" b="0" kern="1200" dirty="0">
                          <a:solidFill>
                            <a:srgbClr val="324E9D"/>
                          </a:solidFill>
                          <a:effectLst/>
                          <a:latin typeface="+mn-lt"/>
                          <a:ea typeface="+mn-ea"/>
                          <a:cs typeface="+mn-cs"/>
                        </a:rPr>
                        <a:t>4- Rad amplitude/frekvencije. Podelite segment na tri dela i predložite vežbu 1 i 2 naizmenično.</a:t>
                      </a:r>
                    </a:p>
                    <a:p>
                      <a:pPr algn="just">
                        <a:lnSpc>
                          <a:spcPct val="115000"/>
                        </a:lnSpc>
                        <a:spcAft>
                          <a:spcPts val="1000"/>
                        </a:spcAft>
                      </a:pPr>
                      <a:r>
                        <a:rPr lang="en-US" sz="1100" b="0" kern="1200" dirty="0">
                          <a:solidFill>
                            <a:srgbClr val="324E9D"/>
                          </a:solidFill>
                          <a:effectLst/>
                          <a:latin typeface="+mn-lt"/>
                          <a:ea typeface="+mn-ea"/>
                          <a:cs typeface="+mn-cs"/>
                        </a:rPr>
                        <a:t>5- Prednji slalom. Rasporedite redove čunjeva na udaljenosti od 1-2 metra.</a:t>
                      </a:r>
                    </a:p>
                    <a:p>
                      <a:pPr algn="just">
                        <a:lnSpc>
                          <a:spcPct val="115000"/>
                        </a:lnSpc>
                        <a:spcAft>
                          <a:spcPts val="1000"/>
                        </a:spcAft>
                      </a:pPr>
                      <a:r>
                        <a:rPr lang="en-US" sz="1100" b="0" kern="1200" dirty="0">
                          <a:solidFill>
                            <a:srgbClr val="324E9D"/>
                          </a:solidFill>
                          <a:effectLst/>
                          <a:latin typeface="+mn-lt"/>
                          <a:ea typeface="+mn-ea"/>
                          <a:cs typeface="+mn-cs"/>
                        </a:rPr>
                        <a:t>6- Bočni slalom</a:t>
                      </a:r>
                    </a:p>
                    <a:p>
                      <a:pPr algn="just">
                        <a:lnSpc>
                          <a:spcPct val="115000"/>
                        </a:lnSpc>
                        <a:spcAft>
                          <a:spcPts val="1000"/>
                        </a:spcAft>
                      </a:pPr>
                      <a:r>
                        <a:rPr lang="en-US" sz="1100" b="0" kern="1200" dirty="0">
                          <a:solidFill>
                            <a:srgbClr val="324E9D"/>
                          </a:solidFill>
                          <a:effectLst/>
                          <a:latin typeface="+mn-lt"/>
                          <a:ea typeface="+mn-ea"/>
                          <a:cs typeface="+mn-cs"/>
                        </a:rPr>
                        <a:t>7- Trčanje napred/nazad #1. Trčite 3 čunja napred i 1 unazad.</a:t>
                      </a:r>
                    </a:p>
                  </a:txBody>
                  <a:tcPr marL="63500" marR="63500" marT="0" marB="0"/>
                </a:tc>
                <a:extLst>
                  <a:ext uri="{0D108BD9-81ED-4DB2-BD59-A6C34878D82A}">
                    <a16:rowId xmlns:a16="http://schemas.microsoft.com/office/drawing/2014/main" val="10001"/>
                  </a:ext>
                </a:extLst>
              </a:tr>
            </a:tbl>
          </a:graphicData>
        </a:graphic>
      </p:graphicFrame>
      <p:pic>
        <p:nvPicPr>
          <p:cNvPr id="2" name="image4.png" descr="Immagine"/>
          <p:cNvPicPr/>
          <p:nvPr/>
        </p:nvPicPr>
        <p:blipFill>
          <a:blip r:embed="rId4"/>
          <a:srcRect/>
          <a:stretch>
            <a:fillRect/>
          </a:stretch>
        </p:blipFill>
        <p:spPr>
          <a:xfrm>
            <a:off x="8917627" y="3040590"/>
            <a:ext cx="1800225" cy="1143000"/>
          </a:xfrm>
          <a:prstGeom prst="rect">
            <a:avLst/>
          </a:prstGeom>
        </p:spPr>
      </p:pic>
      <p:sp>
        <p:nvSpPr>
          <p:cNvPr id="6" name="CasellaDiTesto 5"/>
          <p:cNvSpPr txBox="1"/>
          <p:nvPr/>
        </p:nvSpPr>
        <p:spPr>
          <a:xfrm>
            <a:off x="9685020" y="3443605"/>
            <a:ext cx="815340" cy="337185"/>
          </a:xfrm>
          <a:prstGeom prst="rect">
            <a:avLst/>
          </a:prstGeom>
          <a:solidFill>
            <a:schemeClr val="bg1"/>
          </a:solidFill>
        </p:spPr>
        <p:txBody>
          <a:bodyPr wrap="square" rtlCol="0">
            <a:spAutoFit/>
          </a:bodyPr>
          <a:lstStyle/>
          <a:p>
            <a:r>
              <a:rPr lang="sr-Latn-RS" altLang="it-IT" sz="1600" dirty="0">
                <a:solidFill>
                  <a:srgbClr val="324E9D"/>
                </a:solidFill>
              </a:rPr>
              <a:t>TEREN</a:t>
            </a:r>
          </a:p>
        </p:txBody>
      </p:sp>
      <p:pic>
        <p:nvPicPr>
          <p:cNvPr id="3" name="Picture 1" descr="IMG_256"/>
          <p:cNvPicPr>
            <a:picLocks noChangeAspect="1"/>
          </p:cNvPicPr>
          <p:nvPr/>
        </p:nvPicPr>
        <p:blipFill>
          <a:blip r:embed="rId5"/>
          <a:stretch>
            <a:fillRect/>
          </a:stretch>
        </p:blipFill>
        <p:spPr>
          <a:xfrm>
            <a:off x="417830" y="350520"/>
            <a:ext cx="675640" cy="900430"/>
          </a:xfrm>
          <a:prstGeom prst="rect">
            <a:avLst/>
          </a:prstGeom>
          <a:noFill/>
          <a:ln w="9525">
            <a:noFill/>
          </a:ln>
        </p:spPr>
      </p:pic>
      <p:sp>
        <p:nvSpPr>
          <p:cNvPr id="9" name="Title 1"/>
          <p:cNvSpPr txBox="1">
            <a:spLocks noGrp="1"/>
          </p:cNvSpPr>
          <p:nvPr/>
        </p:nvSpPr>
        <p:spPr>
          <a:xfrm>
            <a:off x="1844675" y="426720"/>
            <a:ext cx="8655685" cy="719455"/>
          </a:xfrm>
          <a:prstGeom prst="rect">
            <a:avLst/>
          </a:prstGeom>
        </p:spPr>
        <p:txBody>
          <a:bodyPr vert="horz" lIns="91440" tIns="45720" rIns="91440" bIns="0" rtlCol="0" anchor="b">
            <a:normAutofit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Uputstva za realizaciju </a:t>
            </a:r>
            <a:endParaRPr lang="it-IT" sz="2400" dirty="0"/>
          </a:p>
        </p:txBody>
      </p:sp>
      <p:pic>
        <p:nvPicPr>
          <p:cNvPr id="13" name="Immagine 1" descr="Immagine che contiene Carattere, Elementi grafici, logo, grafica&#10;&#10;Descrizione generata automaticamente"/>
          <p:cNvPicPr>
            <a:picLocks noChangeAspect="1"/>
          </p:cNvPicPr>
          <p:nvPr/>
        </p:nvPicPr>
        <p:blipFill>
          <a:blip r:embed="rId6"/>
          <a:stretch>
            <a:fillRect/>
          </a:stretch>
        </p:blipFill>
        <p:spPr>
          <a:xfrm>
            <a:off x="6096000" y="6019165"/>
            <a:ext cx="3428365" cy="70231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12</a:t>
            </a:fld>
            <a:endParaRPr lang="en-GB" noProof="0"/>
          </a:p>
        </p:txBody>
      </p:sp>
      <p:pic>
        <p:nvPicPr>
          <p:cNvPr id="4" name="Immagine 3"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3"/>
          <a:stretch>
            <a:fillRect/>
          </a:stretch>
        </p:blipFill>
        <p:spPr>
          <a:xfrm>
            <a:off x="10939714" y="5892804"/>
            <a:ext cx="1154739" cy="876291"/>
          </a:xfrm>
          <a:prstGeom prst="rect">
            <a:avLst/>
          </a:prstGeom>
        </p:spPr>
      </p:pic>
      <p:graphicFrame>
        <p:nvGraphicFramePr>
          <p:cNvPr id="7" name="Tabella 6"/>
          <p:cNvGraphicFramePr>
            <a:graphicFrameLocks noGrp="1"/>
          </p:cNvGraphicFramePr>
          <p:nvPr/>
        </p:nvGraphicFramePr>
        <p:xfrm>
          <a:off x="734468" y="1603786"/>
          <a:ext cx="6169672" cy="4217006"/>
        </p:xfrm>
        <a:graphic>
          <a:graphicData uri="http://schemas.openxmlformats.org/drawingml/2006/table">
            <a:tbl>
              <a:tblPr>
                <a:tableStyleId>{5940675A-B579-460E-94D1-54222C63F5DA}</a:tableStyleId>
              </a:tblPr>
              <a:tblGrid>
                <a:gridCol w="1153210">
                  <a:extLst>
                    <a:ext uri="{9D8B030D-6E8A-4147-A177-3AD203B41FA5}">
                      <a16:colId xmlns:a16="http://schemas.microsoft.com/office/drawing/2014/main" val="20000"/>
                    </a:ext>
                  </a:extLst>
                </a:gridCol>
                <a:gridCol w="5016462">
                  <a:extLst>
                    <a:ext uri="{9D8B030D-6E8A-4147-A177-3AD203B41FA5}">
                      <a16:colId xmlns:a16="http://schemas.microsoft.com/office/drawing/2014/main" val="20001"/>
                    </a:ext>
                  </a:extLst>
                </a:gridCol>
              </a:tblGrid>
              <a:tr h="4217006">
                <a:tc>
                  <a:txBody>
                    <a:bodyPr/>
                    <a:lstStyle/>
                    <a:p>
                      <a:pPr algn="ctr">
                        <a:lnSpc>
                          <a:spcPct val="115000"/>
                        </a:lnSpc>
                        <a:spcAft>
                          <a:spcPts val="1000"/>
                        </a:spcAft>
                      </a:pPr>
                      <a:r>
                        <a:rPr lang="sr-Latn-RS" altLang="it-IT" sz="1100" b="1" dirty="0">
                          <a:solidFill>
                            <a:srgbClr val="324E9D"/>
                          </a:solidFill>
                          <a:effectLst/>
                          <a:highlight>
                            <a:srgbClr val="FFFFFF"/>
                          </a:highlight>
                        </a:rPr>
                        <a:t>PREDLOZI ZA VEŽBANJE</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US" sz="1100" dirty="0">
                          <a:solidFill>
                            <a:srgbClr val="324E9D"/>
                          </a:solidFill>
                          <a:effectLst/>
                        </a:rPr>
                        <a:t>„Pronađi i trči za tim“:</a:t>
                      </a:r>
                    </a:p>
                    <a:p>
                      <a:pPr algn="just">
                        <a:lnSpc>
                          <a:spcPct val="115000"/>
                        </a:lnSpc>
                        <a:spcAft>
                          <a:spcPts val="1000"/>
                        </a:spcAft>
                      </a:pPr>
                      <a:r>
                        <a:rPr lang="en-US" sz="1100" dirty="0">
                          <a:solidFill>
                            <a:srgbClr val="324E9D"/>
                          </a:solidFill>
                          <a:effectLst/>
                        </a:rPr>
                        <a:t>CILJ IGRE: stimulisati i prisetiti se elemenata već predloženih u prethodnim vežbama stavljajući ih u karakterističan i privlačan kontekst takmičenja u triatlonu.</a:t>
                      </a:r>
                    </a:p>
                    <a:p>
                      <a:pPr algn="just">
                        <a:lnSpc>
                          <a:spcPct val="115000"/>
                        </a:lnSpc>
                        <a:spcAft>
                          <a:spcPts val="1000"/>
                        </a:spcAft>
                      </a:pPr>
                      <a:r>
                        <a:rPr lang="en-US" sz="1100" dirty="0">
                          <a:solidFill>
                            <a:srgbClr val="324E9D"/>
                          </a:solidFill>
                          <a:effectLst/>
                        </a:rPr>
                        <a:t>OPIS:</a:t>
                      </a:r>
                    </a:p>
                    <a:p>
                      <a:pPr algn="just">
                        <a:lnSpc>
                          <a:spcPct val="115000"/>
                        </a:lnSpc>
                        <a:spcAft>
                          <a:spcPts val="1000"/>
                        </a:spcAft>
                      </a:pPr>
                      <a:r>
                        <a:rPr lang="en-US" sz="1100" dirty="0">
                          <a:solidFill>
                            <a:srgbClr val="324E9D"/>
                          </a:solidFill>
                          <a:effectLst/>
                        </a:rPr>
                        <a:t>Podelite sportiste u timove, svaki tim ima konus različite boje (plavi tim, crveni tim, ...). Napravite ograničeni prostor "tranziciju" gde su čunjevi nasumično raspoređeni (po jedan za svaku boju/tim). Položaj čunjeva se takođe može menjati tokom štafete bez znanja sportiste. Postavite sportiste iz istog tima u red i redove ostalih timova u paralelu.</a:t>
                      </a:r>
                    </a:p>
                    <a:p>
                      <a:pPr algn="just">
                        <a:lnSpc>
                          <a:spcPct val="115000"/>
                        </a:lnSpc>
                        <a:spcAft>
                          <a:spcPts val="1000"/>
                        </a:spcAft>
                      </a:pPr>
                      <a:r>
                        <a:rPr lang="en-US" sz="1100" dirty="0">
                          <a:solidFill>
                            <a:srgbClr val="324E9D"/>
                          </a:solidFill>
                          <a:effectLst/>
                        </a:rPr>
                        <a:t>Na znak, sportisti iz različitih timova raspoređenih paralelno (jedan po timu, ukupno 3 do 5 dece) počinju i ulaze u tranziciju, stavljaju konus koji nose na onaj iste boje na tlu i juri da završiš segment trčanja koji se završava tako što daš izmenu saigraču poređanom na startu, u skladu sa pravilima mešovite štafete (dodirujući ga bilo gde po telu). Segment trčanja se sastoji od dela slobodnog trčanja i nekoliko sektora sa 2 ili 3 vežbe izabrane od onih koje su prethodno urađene. Dužina staze se definiše na osnovu raspoloživog prostora i sposobnosti sportista.</a:t>
                      </a:r>
                    </a:p>
                    <a:p>
                      <a:pPr algn="just">
                        <a:lnSpc>
                          <a:spcPct val="115000"/>
                        </a:lnSpc>
                        <a:spcAft>
                          <a:spcPts val="1000"/>
                        </a:spcAft>
                      </a:pPr>
                      <a:r>
                        <a:rPr lang="en-US" sz="1100" dirty="0">
                          <a:solidFill>
                            <a:srgbClr val="324E9D"/>
                          </a:solidFill>
                          <a:effectLst/>
                        </a:rPr>
                        <a:t>Poslednji sportista svake ekipe završava rutu na definisanoj ciljnoj liniji.</a:t>
                      </a:r>
                    </a:p>
                  </a:txBody>
                  <a:tcPr marL="63500" marR="63500" marT="0" marB="0"/>
                </a:tc>
                <a:extLst>
                  <a:ext uri="{0D108BD9-81ED-4DB2-BD59-A6C34878D82A}">
                    <a16:rowId xmlns:a16="http://schemas.microsoft.com/office/drawing/2014/main" val="10000"/>
                  </a:ext>
                </a:extLst>
              </a:tr>
            </a:tbl>
          </a:graphicData>
        </a:graphic>
      </p:graphicFrame>
      <p:pic>
        <p:nvPicPr>
          <p:cNvPr id="2" name="image3.png" descr="Immagine"/>
          <p:cNvPicPr/>
          <p:nvPr/>
        </p:nvPicPr>
        <p:blipFill>
          <a:blip r:embed="rId4"/>
          <a:srcRect/>
          <a:stretch>
            <a:fillRect/>
          </a:stretch>
        </p:blipFill>
        <p:spPr>
          <a:xfrm>
            <a:off x="7220254" y="1517779"/>
            <a:ext cx="4429125" cy="3829050"/>
          </a:xfrm>
          <a:prstGeom prst="rect">
            <a:avLst/>
          </a:prstGeom>
        </p:spPr>
      </p:pic>
      <p:sp>
        <p:nvSpPr>
          <p:cNvPr id="6" name="CasellaDiTesto 5"/>
          <p:cNvSpPr txBox="1"/>
          <p:nvPr/>
        </p:nvSpPr>
        <p:spPr>
          <a:xfrm>
            <a:off x="8827809" y="1511171"/>
            <a:ext cx="871670" cy="369332"/>
          </a:xfrm>
          <a:prstGeom prst="rect">
            <a:avLst/>
          </a:prstGeom>
          <a:solidFill>
            <a:schemeClr val="bg1"/>
          </a:solidFill>
        </p:spPr>
        <p:txBody>
          <a:bodyPr wrap="square" rtlCol="0">
            <a:spAutoFit/>
          </a:bodyPr>
          <a:lstStyle/>
          <a:p>
            <a:r>
              <a:rPr lang="it-IT" b="1" dirty="0"/>
              <a:t>FINISH</a:t>
            </a:r>
          </a:p>
        </p:txBody>
      </p:sp>
      <p:sp>
        <p:nvSpPr>
          <p:cNvPr id="12" name="CasellaDiTesto 11"/>
          <p:cNvSpPr txBox="1"/>
          <p:nvPr/>
        </p:nvSpPr>
        <p:spPr>
          <a:xfrm>
            <a:off x="8981890" y="2551679"/>
            <a:ext cx="871670" cy="253916"/>
          </a:xfrm>
          <a:prstGeom prst="rect">
            <a:avLst/>
          </a:prstGeom>
          <a:solidFill>
            <a:schemeClr val="bg1"/>
          </a:solidFill>
        </p:spPr>
        <p:txBody>
          <a:bodyPr wrap="square" rtlCol="0">
            <a:spAutoFit/>
          </a:bodyPr>
          <a:lstStyle/>
          <a:p>
            <a:r>
              <a:rPr lang="it-IT" sz="1050" b="1" dirty="0"/>
              <a:t>TRANSITION</a:t>
            </a:r>
          </a:p>
        </p:txBody>
      </p:sp>
      <p:sp>
        <p:nvSpPr>
          <p:cNvPr id="14" name="CasellaDiTesto 13"/>
          <p:cNvSpPr txBox="1"/>
          <p:nvPr/>
        </p:nvSpPr>
        <p:spPr>
          <a:xfrm>
            <a:off x="9221301" y="2297763"/>
            <a:ext cx="1264517" cy="253916"/>
          </a:xfrm>
          <a:prstGeom prst="rect">
            <a:avLst/>
          </a:prstGeom>
          <a:solidFill>
            <a:schemeClr val="bg1"/>
          </a:solidFill>
        </p:spPr>
        <p:txBody>
          <a:bodyPr wrap="square" rtlCol="0">
            <a:spAutoFit/>
          </a:bodyPr>
          <a:lstStyle/>
          <a:p>
            <a:endParaRPr lang="it-IT" b="1" dirty="0"/>
          </a:p>
        </p:txBody>
      </p:sp>
      <p:sp>
        <p:nvSpPr>
          <p:cNvPr id="15" name="CasellaDiTesto 14"/>
          <p:cNvSpPr txBox="1"/>
          <p:nvPr/>
        </p:nvSpPr>
        <p:spPr>
          <a:xfrm rot="16200000">
            <a:off x="10825273" y="4347330"/>
            <a:ext cx="1264517" cy="253916"/>
          </a:xfrm>
          <a:prstGeom prst="rect">
            <a:avLst/>
          </a:prstGeom>
          <a:solidFill>
            <a:schemeClr val="bg1"/>
          </a:solidFill>
        </p:spPr>
        <p:txBody>
          <a:bodyPr wrap="square" rtlCol="0">
            <a:spAutoFit/>
          </a:bodyPr>
          <a:lstStyle/>
          <a:p>
            <a:endParaRPr lang="it-IT" b="1" dirty="0"/>
          </a:p>
        </p:txBody>
      </p:sp>
      <p:sp>
        <p:nvSpPr>
          <p:cNvPr id="16" name="CasellaDiTesto 15"/>
          <p:cNvSpPr txBox="1"/>
          <p:nvPr/>
        </p:nvSpPr>
        <p:spPr>
          <a:xfrm>
            <a:off x="8699621" y="3726526"/>
            <a:ext cx="1888749" cy="230832"/>
          </a:xfrm>
          <a:prstGeom prst="rect">
            <a:avLst/>
          </a:prstGeom>
          <a:solidFill>
            <a:schemeClr val="bg1"/>
          </a:solidFill>
        </p:spPr>
        <p:txBody>
          <a:bodyPr wrap="square" rtlCol="0">
            <a:spAutoFit/>
          </a:bodyPr>
          <a:lstStyle/>
          <a:p>
            <a:r>
              <a:rPr lang="it-IT" sz="900" b="1" dirty="0">
                <a:solidFill>
                  <a:srgbClr val="FF0000"/>
                </a:solidFill>
              </a:rPr>
              <a:t>Slalom </a:t>
            </a:r>
            <a:r>
              <a:rPr lang="it-IT" sz="900" b="1" dirty="0" err="1">
                <a:solidFill>
                  <a:srgbClr val="FF0000"/>
                </a:solidFill>
              </a:rPr>
              <a:t>between</a:t>
            </a:r>
            <a:r>
              <a:rPr lang="it-IT" sz="900" b="1" dirty="0">
                <a:solidFill>
                  <a:srgbClr val="FF0000"/>
                </a:solidFill>
              </a:rPr>
              <a:t> </a:t>
            </a:r>
            <a:r>
              <a:rPr lang="it-IT" sz="900" b="1" dirty="0" err="1">
                <a:solidFill>
                  <a:srgbClr val="FF0000"/>
                </a:solidFill>
              </a:rPr>
              <a:t>cones</a:t>
            </a:r>
            <a:endParaRPr lang="it-IT" sz="900" b="1" dirty="0">
              <a:solidFill>
                <a:srgbClr val="FF0000"/>
              </a:solidFill>
            </a:endParaRPr>
          </a:p>
        </p:txBody>
      </p:sp>
      <p:sp>
        <p:nvSpPr>
          <p:cNvPr id="17" name="CasellaDiTesto 16"/>
          <p:cNvSpPr txBox="1"/>
          <p:nvPr/>
        </p:nvSpPr>
        <p:spPr>
          <a:xfrm>
            <a:off x="8516423" y="4282600"/>
            <a:ext cx="2554123" cy="230832"/>
          </a:xfrm>
          <a:prstGeom prst="rect">
            <a:avLst/>
          </a:prstGeom>
          <a:solidFill>
            <a:schemeClr val="bg1"/>
          </a:solidFill>
        </p:spPr>
        <p:txBody>
          <a:bodyPr wrap="square" rtlCol="0">
            <a:spAutoFit/>
          </a:bodyPr>
          <a:lstStyle/>
          <a:p>
            <a:endParaRPr lang="it-IT" sz="900" b="1" dirty="0">
              <a:solidFill>
                <a:schemeClr val="accent1">
                  <a:lumMod val="50000"/>
                  <a:lumOff val="50000"/>
                </a:schemeClr>
              </a:solidFill>
            </a:endParaRPr>
          </a:p>
        </p:txBody>
      </p:sp>
      <p:pic>
        <p:nvPicPr>
          <p:cNvPr id="3" name="Picture 1" descr="IMG_256"/>
          <p:cNvPicPr>
            <a:picLocks noChangeAspect="1"/>
          </p:cNvPicPr>
          <p:nvPr/>
        </p:nvPicPr>
        <p:blipFill>
          <a:blip r:embed="rId5"/>
          <a:stretch>
            <a:fillRect/>
          </a:stretch>
        </p:blipFill>
        <p:spPr>
          <a:xfrm>
            <a:off x="324485" y="264795"/>
            <a:ext cx="675640" cy="900430"/>
          </a:xfrm>
          <a:prstGeom prst="rect">
            <a:avLst/>
          </a:prstGeom>
          <a:noFill/>
          <a:ln w="9525">
            <a:noFill/>
          </a:ln>
        </p:spPr>
      </p:pic>
      <p:sp>
        <p:nvSpPr>
          <p:cNvPr id="10" name="Title 1"/>
          <p:cNvSpPr txBox="1">
            <a:spLocks noGrp="1"/>
          </p:cNvSpPr>
          <p:nvPr/>
        </p:nvSpPr>
        <p:spPr>
          <a:xfrm>
            <a:off x="1844675" y="426720"/>
            <a:ext cx="8655685" cy="719455"/>
          </a:xfrm>
          <a:prstGeom prst="rect">
            <a:avLst/>
          </a:prstGeom>
        </p:spPr>
        <p:txBody>
          <a:bodyPr vert="horz" lIns="91440" tIns="45720" rIns="91440" bIns="0" rtlCol="0" anchor="b">
            <a:normAutofit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Uputstva za realizaciju </a:t>
            </a:r>
            <a:endParaRPr lang="it-IT" sz="2400" dirty="0"/>
          </a:p>
        </p:txBody>
      </p:sp>
      <p:sp>
        <p:nvSpPr>
          <p:cNvPr id="19" name="CasellaDiTesto 10"/>
          <p:cNvSpPr txBox="1"/>
          <p:nvPr/>
        </p:nvSpPr>
        <p:spPr>
          <a:xfrm>
            <a:off x="2118360" y="1125220"/>
            <a:ext cx="4396105" cy="408940"/>
          </a:xfrm>
          <a:prstGeom prst="rect">
            <a:avLst/>
          </a:prstGeom>
          <a:noFill/>
        </p:spPr>
        <p:txBody>
          <a:bodyPr wrap="square" rtlCol="0">
            <a:spAutoFit/>
          </a:bodyPr>
          <a:lstStyle/>
          <a:p>
            <a:pPr marL="226695">
              <a:lnSpc>
                <a:spcPct val="115000"/>
              </a:lnSpc>
              <a:spcAft>
                <a:spcPts val="300"/>
              </a:spcAft>
            </a:pPr>
            <a:r>
              <a:rPr lang="sr-Latn-RS" altLang="it-IT" sz="1800" b="1" dirty="0">
                <a:solidFill>
                  <a:srgbClr val="324E9D"/>
                </a:solidFill>
                <a:effectLst/>
                <a:latin typeface="Calibri" panose="020F0502020204030204" pitchFamily="34" charset="0"/>
                <a:ea typeface="Calibri" panose="020F0502020204030204" pitchFamily="34" charset="0"/>
              </a:rPr>
              <a:t>TRČANJE </a:t>
            </a:r>
            <a:r>
              <a:rPr lang="it-IT" sz="1800" b="1" dirty="0">
                <a:solidFill>
                  <a:srgbClr val="324E9D"/>
                </a:solidFill>
                <a:effectLst/>
                <a:latin typeface="Calibri" panose="020F0502020204030204" pitchFamily="34" charset="0"/>
                <a:ea typeface="Calibri" panose="020F0502020204030204" pitchFamily="34" charset="0"/>
              </a:rPr>
              <a:t> </a:t>
            </a:r>
            <a:r>
              <a:rPr lang="it-IT" sz="1800" b="1" dirty="0">
                <a:solidFill>
                  <a:srgbClr val="324E9D"/>
                </a:solidFill>
                <a:effectLst/>
                <a:latin typeface="Calibri" panose="020F0502020204030204" pitchFamily="34" charset="0"/>
                <a:ea typeface="Calibri" panose="020F0502020204030204" pitchFamily="34" charset="0"/>
                <a:sym typeface="Wingdings" panose="05000000000000000000" pitchFamily="2" charset="2"/>
              </a:rPr>
              <a:t></a:t>
            </a:r>
          </a:p>
        </p:txBody>
      </p:sp>
      <p:pic>
        <p:nvPicPr>
          <p:cNvPr id="20" name="Immagine 1" descr="Immagine che contiene Carattere, Elementi grafici, logo, grafica&#10;&#10;Descrizione generata automaticamente"/>
          <p:cNvPicPr>
            <a:picLocks noChangeAspect="1"/>
          </p:cNvPicPr>
          <p:nvPr/>
        </p:nvPicPr>
        <p:blipFill>
          <a:blip r:embed="rId6"/>
          <a:stretch>
            <a:fillRect/>
          </a:stretch>
        </p:blipFill>
        <p:spPr>
          <a:xfrm>
            <a:off x="6096000" y="6019165"/>
            <a:ext cx="3428365" cy="70231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13</a:t>
            </a:fld>
            <a:endParaRPr lang="en-GB" noProof="0"/>
          </a:p>
        </p:txBody>
      </p:sp>
      <p:pic>
        <p:nvPicPr>
          <p:cNvPr id="4" name="Immagine 3"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3"/>
          <a:stretch>
            <a:fillRect/>
          </a:stretch>
        </p:blipFill>
        <p:spPr>
          <a:xfrm>
            <a:off x="10939714" y="5892804"/>
            <a:ext cx="1154739" cy="876291"/>
          </a:xfrm>
          <a:prstGeom prst="rect">
            <a:avLst/>
          </a:prstGeom>
        </p:spPr>
      </p:pic>
      <p:sp>
        <p:nvSpPr>
          <p:cNvPr id="11" name="CasellaDiTesto 10"/>
          <p:cNvSpPr txBox="1"/>
          <p:nvPr/>
        </p:nvSpPr>
        <p:spPr>
          <a:xfrm>
            <a:off x="1969770" y="1229360"/>
            <a:ext cx="4367530" cy="408940"/>
          </a:xfrm>
          <a:prstGeom prst="rect">
            <a:avLst/>
          </a:prstGeom>
          <a:noFill/>
        </p:spPr>
        <p:txBody>
          <a:bodyPr wrap="square" rtlCol="0">
            <a:spAutoFit/>
          </a:bodyPr>
          <a:lstStyle/>
          <a:p>
            <a:pPr marL="226695">
              <a:lnSpc>
                <a:spcPct val="115000"/>
              </a:lnSpc>
              <a:spcAft>
                <a:spcPts val="300"/>
              </a:spcAft>
            </a:pPr>
            <a:r>
              <a:rPr lang="en-GB" sz="1800" b="1">
                <a:solidFill>
                  <a:srgbClr val="324E9D"/>
                </a:solidFill>
                <a:effectLst/>
                <a:latin typeface="Calibri" panose="020F0502020204030204" pitchFamily="34" charset="0"/>
                <a:ea typeface="Calibri" panose="020F0502020204030204" pitchFamily="34" charset="0"/>
              </a:rPr>
              <a:t>TRAN</a:t>
            </a:r>
            <a:r>
              <a:rPr lang="sr-Latn-RS" altLang="en-GB" sz="1800" b="1">
                <a:solidFill>
                  <a:srgbClr val="324E9D"/>
                </a:solidFill>
                <a:effectLst/>
                <a:latin typeface="Calibri" panose="020F0502020204030204" pitchFamily="34" charset="0"/>
                <a:ea typeface="Calibri" panose="020F0502020204030204" pitchFamily="34" charset="0"/>
              </a:rPr>
              <a:t>ZICIJA</a:t>
            </a:r>
            <a:r>
              <a:rPr lang="en-GB" sz="1800" b="1">
                <a:solidFill>
                  <a:srgbClr val="324E9D"/>
                </a:solidFill>
                <a:effectLst/>
                <a:latin typeface="Calibri" panose="020F0502020204030204" pitchFamily="34" charset="0"/>
                <a:ea typeface="Calibri" panose="020F0502020204030204" pitchFamily="34" charset="0"/>
                <a:sym typeface="Wingdings" panose="05000000000000000000" pitchFamily="2" charset="2"/>
              </a:rPr>
              <a:t></a:t>
            </a:r>
          </a:p>
        </p:txBody>
      </p:sp>
      <p:graphicFrame>
        <p:nvGraphicFramePr>
          <p:cNvPr id="19" name="Tabella 18"/>
          <p:cNvGraphicFramePr>
            <a:graphicFrameLocks noGrp="1"/>
          </p:cNvGraphicFramePr>
          <p:nvPr/>
        </p:nvGraphicFramePr>
        <p:xfrm>
          <a:off x="771784" y="1604280"/>
          <a:ext cx="8137324" cy="192405"/>
        </p:xfrm>
        <a:graphic>
          <a:graphicData uri="http://schemas.openxmlformats.org/drawingml/2006/table">
            <a:tbl>
              <a:tblPr bandRow="1">
                <a:tableStyleId>{5940675A-B579-460E-94D1-54222C63F5DA}</a:tableStyleId>
              </a:tblPr>
              <a:tblGrid>
                <a:gridCol w="1185203">
                  <a:extLst>
                    <a:ext uri="{9D8B030D-6E8A-4147-A177-3AD203B41FA5}">
                      <a16:colId xmlns:a16="http://schemas.microsoft.com/office/drawing/2014/main" val="20000"/>
                    </a:ext>
                  </a:extLst>
                </a:gridCol>
                <a:gridCol w="6952121">
                  <a:extLst>
                    <a:ext uri="{9D8B030D-6E8A-4147-A177-3AD203B41FA5}">
                      <a16:colId xmlns:a16="http://schemas.microsoft.com/office/drawing/2014/main" val="20001"/>
                    </a:ext>
                  </a:extLst>
                </a:gridCol>
              </a:tblGrid>
              <a:tr h="192405">
                <a:tc>
                  <a:txBody>
                    <a:bodyPr/>
                    <a:lstStyle/>
                    <a:p>
                      <a:pPr algn="ctr">
                        <a:lnSpc>
                          <a:spcPct val="115000"/>
                        </a:lnSpc>
                        <a:spcAft>
                          <a:spcPts val="1000"/>
                        </a:spcAft>
                      </a:pPr>
                      <a:r>
                        <a:rPr lang="sr-Latn-RS" altLang="it-IT" sz="1100" b="1" dirty="0">
                          <a:solidFill>
                            <a:srgbClr val="324E9D"/>
                          </a:solidFill>
                          <a:effectLst/>
                          <a:latin typeface="Calibri" panose="020F0502020204030204" pitchFamily="34" charset="0"/>
                          <a:ea typeface="Calibri" panose="020F0502020204030204" pitchFamily="34" charset="0"/>
                        </a:rPr>
                        <a:t>CILJEVI</a:t>
                      </a:r>
                    </a:p>
                  </a:txBody>
                  <a:tcPr marL="68580" marR="68580" marT="0" marB="0" anchor="ctr"/>
                </a:tc>
                <a:tc>
                  <a:txBody>
                    <a:bodyPr/>
                    <a:lstStyle/>
                    <a:p>
                      <a:pPr algn="just">
                        <a:lnSpc>
                          <a:spcPct val="115000"/>
                        </a:lnSpc>
                        <a:spcAft>
                          <a:spcPts val="1000"/>
                        </a:spcAft>
                      </a:pPr>
                      <a:r>
                        <a:rPr lang="en-US" sz="1100" dirty="0">
                          <a:solidFill>
                            <a:srgbClr val="324E9D"/>
                          </a:solidFill>
                          <a:effectLst/>
                          <a:latin typeface="Calibri" panose="020F0502020204030204" pitchFamily="34" charset="0"/>
                          <a:ea typeface="Calibri" panose="020F0502020204030204" pitchFamily="34" charset="0"/>
                        </a:rPr>
                        <a:t>Simulirajte oblast tranzicije što je moguće realnije, stavljajući ih u kontekst sličan onom u takmičenju.</a:t>
                      </a:r>
                    </a:p>
                  </a:txBody>
                  <a:tcPr marL="68580" marR="68580" marT="0" marB="0"/>
                </a:tc>
                <a:extLst>
                  <a:ext uri="{0D108BD9-81ED-4DB2-BD59-A6C34878D82A}">
                    <a16:rowId xmlns:a16="http://schemas.microsoft.com/office/drawing/2014/main" val="10000"/>
                  </a:ext>
                </a:extLst>
              </a:tr>
            </a:tbl>
          </a:graphicData>
        </a:graphic>
      </p:graphicFrame>
      <p:graphicFrame>
        <p:nvGraphicFramePr>
          <p:cNvPr id="20" name="Tabella 19"/>
          <p:cNvGraphicFramePr>
            <a:graphicFrameLocks noGrp="1"/>
          </p:cNvGraphicFramePr>
          <p:nvPr/>
        </p:nvGraphicFramePr>
        <p:xfrm>
          <a:off x="768374" y="1782990"/>
          <a:ext cx="8137324" cy="192405"/>
        </p:xfrm>
        <a:graphic>
          <a:graphicData uri="http://schemas.openxmlformats.org/drawingml/2006/table">
            <a:tbl>
              <a:tblPr bandRow="1">
                <a:tableStyleId>{5940675A-B579-460E-94D1-54222C63F5DA}</a:tableStyleId>
              </a:tblPr>
              <a:tblGrid>
                <a:gridCol w="1188613">
                  <a:extLst>
                    <a:ext uri="{9D8B030D-6E8A-4147-A177-3AD203B41FA5}">
                      <a16:colId xmlns:a16="http://schemas.microsoft.com/office/drawing/2014/main" val="20000"/>
                    </a:ext>
                  </a:extLst>
                </a:gridCol>
                <a:gridCol w="6948711">
                  <a:extLst>
                    <a:ext uri="{9D8B030D-6E8A-4147-A177-3AD203B41FA5}">
                      <a16:colId xmlns:a16="http://schemas.microsoft.com/office/drawing/2014/main" val="20001"/>
                    </a:ext>
                  </a:extLst>
                </a:gridCol>
              </a:tblGrid>
              <a:tr h="192405">
                <a:tc>
                  <a:txBody>
                    <a:bodyPr/>
                    <a:lstStyle/>
                    <a:p>
                      <a:pPr algn="ctr">
                        <a:lnSpc>
                          <a:spcPct val="115000"/>
                        </a:lnSpc>
                        <a:spcAft>
                          <a:spcPts val="1000"/>
                        </a:spcAft>
                      </a:pPr>
                      <a:r>
                        <a:rPr lang="sr-Latn-RS" altLang="it-IT" sz="1100" b="1" dirty="0">
                          <a:solidFill>
                            <a:srgbClr val="324E9D"/>
                          </a:solidFill>
                          <a:effectLst/>
                          <a:latin typeface="Calibri" panose="020F0502020204030204" pitchFamily="34" charset="0"/>
                          <a:ea typeface="Calibri" panose="020F0502020204030204" pitchFamily="34" charset="0"/>
                        </a:rPr>
                        <a:t>TRAJANJE</a:t>
                      </a:r>
                    </a:p>
                  </a:txBody>
                  <a:tcPr marL="68580" marR="68580" marT="0" marB="0"/>
                </a:tc>
                <a:tc>
                  <a:txBody>
                    <a:bodyPr/>
                    <a:lstStyle/>
                    <a:p>
                      <a:pPr algn="just">
                        <a:lnSpc>
                          <a:spcPct val="115000"/>
                        </a:lnSpc>
                        <a:spcAft>
                          <a:spcPts val="1000"/>
                        </a:spcAft>
                      </a:pPr>
                      <a:r>
                        <a:rPr lang="it-IT" sz="1100" dirty="0">
                          <a:solidFill>
                            <a:srgbClr val="324E9D"/>
                          </a:solidFill>
                          <a:effectLst/>
                        </a:rPr>
                        <a:t>45’</a:t>
                      </a:r>
                      <a:endParaRPr lang="it-IT" sz="1100" dirty="0">
                        <a:solidFill>
                          <a:srgbClr val="324E9D"/>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21" name="Tabella 20"/>
          <p:cNvGraphicFramePr>
            <a:graphicFrameLocks noGrp="1"/>
          </p:cNvGraphicFramePr>
          <p:nvPr/>
        </p:nvGraphicFramePr>
        <p:xfrm>
          <a:off x="768374" y="1964473"/>
          <a:ext cx="8140734" cy="181483"/>
        </p:xfrm>
        <a:graphic>
          <a:graphicData uri="http://schemas.openxmlformats.org/drawingml/2006/table">
            <a:tbl>
              <a:tblPr bandRow="1">
                <a:tableStyleId>{5940675A-B579-460E-94D1-54222C63F5DA}</a:tableStyleId>
              </a:tblPr>
              <a:tblGrid>
                <a:gridCol w="1188613">
                  <a:extLst>
                    <a:ext uri="{9D8B030D-6E8A-4147-A177-3AD203B41FA5}">
                      <a16:colId xmlns:a16="http://schemas.microsoft.com/office/drawing/2014/main" val="20000"/>
                    </a:ext>
                  </a:extLst>
                </a:gridCol>
                <a:gridCol w="6952121">
                  <a:extLst>
                    <a:ext uri="{9D8B030D-6E8A-4147-A177-3AD203B41FA5}">
                      <a16:colId xmlns:a16="http://schemas.microsoft.com/office/drawing/2014/main" val="20001"/>
                    </a:ext>
                  </a:extLst>
                </a:gridCol>
              </a:tblGrid>
              <a:tr h="0">
                <a:tc>
                  <a:txBody>
                    <a:bodyPr/>
                    <a:lstStyle/>
                    <a:p>
                      <a:pPr marL="0" algn="ctr" defTabSz="914400" rtl="0" eaLnBrk="1" latinLnBrk="0" hangingPunct="1">
                        <a:lnSpc>
                          <a:spcPct val="115000"/>
                        </a:lnSpc>
                        <a:spcAft>
                          <a:spcPts val="1000"/>
                        </a:spcAft>
                      </a:pPr>
                      <a:r>
                        <a:rPr lang="sr-Latn-RS" altLang="en-GB" sz="1100" b="1" kern="1200" noProof="0">
                          <a:solidFill>
                            <a:srgbClr val="324E9D"/>
                          </a:solidFill>
                          <a:effectLst/>
                          <a:latin typeface="+mn-lt"/>
                          <a:ea typeface="+mn-ea"/>
                          <a:cs typeface="+mn-cs"/>
                        </a:rPr>
                        <a:t>OPREMA</a:t>
                      </a:r>
                    </a:p>
                  </a:txBody>
                  <a:tcPr marL="68580" marR="68580" marT="0" marB="0" anchor="ctr"/>
                </a:tc>
                <a:tc>
                  <a:txBody>
                    <a:bodyPr/>
                    <a:lstStyle/>
                    <a:p>
                      <a:pPr algn="just">
                        <a:lnSpc>
                          <a:spcPct val="115000"/>
                        </a:lnSpc>
                        <a:spcAft>
                          <a:spcPts val="1000"/>
                        </a:spcAft>
                      </a:pPr>
                      <a:r>
                        <a:rPr lang="sr-Latn-RS" altLang="en-GB" sz="1100" noProof="0" dirty="0">
                          <a:solidFill>
                            <a:srgbClr val="324E9D"/>
                          </a:solidFill>
                          <a:effectLst/>
                          <a:latin typeface="Calibri" panose="020F0502020204030204" pitchFamily="34" charset="0"/>
                          <a:ea typeface="Calibri" panose="020F0502020204030204" pitchFamily="34" charset="0"/>
                        </a:rPr>
                        <a:t>Oprema za tranziciju , čunjevi , kacige, plivačka kapica i  naočare</a:t>
                      </a:r>
                    </a:p>
                  </a:txBody>
                  <a:tcPr marL="68580" marR="68580" marT="0" marB="0"/>
                </a:tc>
                <a:extLst>
                  <a:ext uri="{0D108BD9-81ED-4DB2-BD59-A6C34878D82A}">
                    <a16:rowId xmlns:a16="http://schemas.microsoft.com/office/drawing/2014/main" val="10000"/>
                  </a:ext>
                </a:extLst>
              </a:tr>
            </a:tbl>
          </a:graphicData>
        </a:graphic>
      </p:graphicFrame>
      <p:graphicFrame>
        <p:nvGraphicFramePr>
          <p:cNvPr id="24" name="Tabella 23"/>
          <p:cNvGraphicFramePr>
            <a:graphicFrameLocks noGrp="1"/>
          </p:cNvGraphicFramePr>
          <p:nvPr/>
        </p:nvGraphicFramePr>
        <p:xfrm>
          <a:off x="787866" y="2330173"/>
          <a:ext cx="8146409" cy="2879725"/>
        </p:xfrm>
        <a:graphic>
          <a:graphicData uri="http://schemas.openxmlformats.org/drawingml/2006/table">
            <a:tbl>
              <a:tblPr>
                <a:tableStyleId>{5940675A-B579-460E-94D1-54222C63F5DA}</a:tableStyleId>
              </a:tblPr>
              <a:tblGrid>
                <a:gridCol w="1166495">
                  <a:extLst>
                    <a:ext uri="{9D8B030D-6E8A-4147-A177-3AD203B41FA5}">
                      <a16:colId xmlns:a16="http://schemas.microsoft.com/office/drawing/2014/main" val="20000"/>
                    </a:ext>
                  </a:extLst>
                </a:gridCol>
                <a:gridCol w="6979914">
                  <a:extLst>
                    <a:ext uri="{9D8B030D-6E8A-4147-A177-3AD203B41FA5}">
                      <a16:colId xmlns:a16="http://schemas.microsoft.com/office/drawing/2014/main" val="20001"/>
                    </a:ext>
                  </a:extLst>
                </a:gridCol>
              </a:tblGrid>
              <a:tr h="192405">
                <a:tc>
                  <a:txBody>
                    <a:bodyPr/>
                    <a:lstStyle/>
                    <a:p>
                      <a:pPr algn="ctr">
                        <a:lnSpc>
                          <a:spcPct val="115000"/>
                        </a:lnSpc>
                        <a:spcAft>
                          <a:spcPts val="1000"/>
                        </a:spcAft>
                      </a:pPr>
                      <a:r>
                        <a:rPr lang="sr-Latn-RS" altLang="it-IT" sz="1100" b="1" dirty="0">
                          <a:solidFill>
                            <a:srgbClr val="324E9D"/>
                          </a:solidFill>
                          <a:effectLst/>
                          <a:highlight>
                            <a:srgbClr val="FFFFFF"/>
                          </a:highlight>
                        </a:rPr>
                        <a:t>TRAJANJE</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US" sz="1100" dirty="0">
                          <a:solidFill>
                            <a:srgbClr val="324E9D"/>
                          </a:solidFill>
                          <a:effectLst/>
                        </a:rPr>
                        <a:t>Oko 20’ (ukupno otprilike 3’ po vežbi). 2 ponavljanja po vežbi.</a:t>
                      </a:r>
                    </a:p>
                  </a:txBody>
                  <a:tcPr marL="63500" marR="63500" marT="0" marB="0"/>
                </a:tc>
                <a:extLst>
                  <a:ext uri="{0D108BD9-81ED-4DB2-BD59-A6C34878D82A}">
                    <a16:rowId xmlns:a16="http://schemas.microsoft.com/office/drawing/2014/main" val="10000"/>
                  </a:ext>
                </a:extLst>
              </a:tr>
              <a:tr h="857525">
                <a:tc>
                  <a:txBody>
                    <a:bodyPr/>
                    <a:lstStyle/>
                    <a:p>
                      <a:pPr algn="ctr">
                        <a:lnSpc>
                          <a:spcPct val="115000"/>
                        </a:lnSpc>
                        <a:spcAft>
                          <a:spcPts val="1000"/>
                        </a:spcAft>
                      </a:pPr>
                      <a:r>
                        <a:rPr lang="sr-Latn-RS" altLang="it-IT" sz="1100" b="1" dirty="0">
                          <a:solidFill>
                            <a:srgbClr val="324E9D"/>
                          </a:solidFill>
                          <a:effectLst/>
                          <a:highlight>
                            <a:srgbClr val="FFFFFF"/>
                          </a:highlight>
                        </a:rPr>
                        <a:t>SADRŽAJ</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00000"/>
                        </a:lnSpc>
                        <a:spcAft>
                          <a:spcPts val="1000"/>
                        </a:spcAft>
                      </a:pPr>
                      <a:r>
                        <a:rPr lang="en-US" sz="1100" b="0" kern="1200" dirty="0">
                          <a:solidFill>
                            <a:srgbClr val="324E9D"/>
                          </a:solidFill>
                          <a:effectLst/>
                          <a:latin typeface="+mn-lt"/>
                          <a:ea typeface="+mn-ea"/>
                          <a:cs typeface="+mn-cs"/>
                        </a:rPr>
                        <a:t>- U malim grupama od sportista se traži da pravilno i brzo stave i skinu kacige. Moguće ih je pokrenuti sa desetak metara i naterati ih da trče ka kacigama postavljenim na tlu, navuku kacigu na glavu i što brže se vrate u početni položaj. Može se predložiti i suprotno (počevši od kacige). Ista vežba se može predložiti sa patikama ili kapama za plivanje.</a:t>
                      </a:r>
                    </a:p>
                    <a:p>
                      <a:pPr algn="just">
                        <a:lnSpc>
                          <a:spcPct val="100000"/>
                        </a:lnSpc>
                        <a:spcAft>
                          <a:spcPts val="1000"/>
                        </a:spcAft>
                      </a:pPr>
                      <a:r>
                        <a:rPr lang="en-US" sz="1100" b="0" kern="1200" dirty="0">
                          <a:solidFill>
                            <a:srgbClr val="324E9D"/>
                          </a:solidFill>
                          <a:effectLst/>
                          <a:latin typeface="+mn-lt"/>
                          <a:ea typeface="+mn-ea"/>
                          <a:cs typeface="+mn-cs"/>
                        </a:rPr>
                        <a:t>- Moguće je postaviti tranziciju sa jednostavnim materijalom (crvena/bela traka, nekoliko čunjeva za ulaz i izlaz, listovi papira sa ispisanim prelaznim brojevima). Trener usmeno dodeljuje broj svakom sportisti i od njih se traži da urade prethodne vežbe tako što će početi da trče iz tačke van tranzicije (start), dođu do prave pozicije unutar tranzicije, urade promenu i trče do finiša van tranzicije.</a:t>
                      </a:r>
                    </a:p>
                    <a:p>
                      <a:pPr algn="just">
                        <a:lnSpc>
                          <a:spcPct val="100000"/>
                        </a:lnSpc>
                        <a:spcAft>
                          <a:spcPts val="1000"/>
                        </a:spcAft>
                      </a:pPr>
                      <a:r>
                        <a:rPr lang="en-US" sz="1100" b="0" kern="1200" dirty="0">
                          <a:solidFill>
                            <a:srgbClr val="324E9D"/>
                          </a:solidFill>
                          <a:effectLst/>
                          <a:latin typeface="+mn-lt"/>
                          <a:ea typeface="+mn-ea"/>
                          <a:cs typeface="+mn-cs"/>
                        </a:rPr>
                        <a:t>U prethodne vežbe može se uključiti i upotreba bicikla. Ove vežbe se mogu raditi pojedinačno, u parovima ili malim grupama ili sve zajedno, ako uslovi dozvoljavaju.</a:t>
                      </a:r>
                    </a:p>
                    <a:p>
                      <a:pPr algn="just">
                        <a:lnSpc>
                          <a:spcPct val="100000"/>
                        </a:lnSpc>
                        <a:spcAft>
                          <a:spcPts val="1000"/>
                        </a:spcAft>
                      </a:pPr>
                      <a:r>
                        <a:rPr lang="en-US" sz="1100" b="0" kern="1200" dirty="0">
                          <a:solidFill>
                            <a:srgbClr val="324E9D"/>
                          </a:solidFill>
                          <a:effectLst/>
                          <a:latin typeface="+mn-lt"/>
                          <a:ea typeface="+mn-ea"/>
                          <a:cs typeface="+mn-cs"/>
                        </a:rPr>
                        <a:t>- Pravilno montirajte i demontirajte bicikl. Vežbu treba izvoditi i stojeći na desnoj i levoj strani bicikla</a:t>
                      </a:r>
                    </a:p>
                    <a:p>
                      <a:pPr algn="just">
                        <a:lnSpc>
                          <a:spcPct val="100000"/>
                        </a:lnSpc>
                        <a:spcAft>
                          <a:spcPts val="1000"/>
                        </a:spcAft>
                      </a:pPr>
                      <a:r>
                        <a:rPr lang="en-US" sz="1100" b="0" kern="1200" dirty="0">
                          <a:solidFill>
                            <a:srgbClr val="324E9D"/>
                          </a:solidFill>
                          <a:effectLst/>
                          <a:latin typeface="+mn-lt"/>
                          <a:ea typeface="+mn-ea"/>
                          <a:cs typeface="+mn-cs"/>
                        </a:rPr>
                        <a:t>- Tehnika "skutera": biciklista se postavlja bočno na bicikl i stavlja samo spoljnu nogu na pedalu, dok obema rukama čvrsto drži upravljač, slobodnom nogom gura bicikl uz nekoliko koraka i održava ravnotežu na stranu bicikla. Istovremeno sa učenjem ove tehnike, od sportista se traži da uđu i siđu sa bicikla dok se kreće</a:t>
                      </a:r>
                    </a:p>
                  </a:txBody>
                  <a:tcPr marL="63500" marR="63500" marT="0" marB="0"/>
                </a:tc>
                <a:extLst>
                  <a:ext uri="{0D108BD9-81ED-4DB2-BD59-A6C34878D82A}">
                    <a16:rowId xmlns:a16="http://schemas.microsoft.com/office/drawing/2014/main" val="10001"/>
                  </a:ext>
                </a:extLst>
              </a:tr>
            </a:tbl>
          </a:graphicData>
        </a:graphic>
      </p:graphicFrame>
      <p:pic>
        <p:nvPicPr>
          <p:cNvPr id="7" name="image5.png" descr="Immagine"/>
          <p:cNvPicPr/>
          <p:nvPr/>
        </p:nvPicPr>
        <p:blipFill>
          <a:blip r:embed="rId4"/>
          <a:srcRect t="8003" b="6043"/>
          <a:stretch>
            <a:fillRect/>
          </a:stretch>
        </p:blipFill>
        <p:spPr>
          <a:xfrm>
            <a:off x="8527473" y="2882363"/>
            <a:ext cx="3913505" cy="1931670"/>
          </a:xfrm>
          <a:prstGeom prst="rect">
            <a:avLst/>
          </a:prstGeom>
        </p:spPr>
      </p:pic>
      <p:sp>
        <p:nvSpPr>
          <p:cNvPr id="9" name="CasellaDiTesto 8"/>
          <p:cNvSpPr txBox="1"/>
          <p:nvPr/>
        </p:nvSpPr>
        <p:spPr>
          <a:xfrm>
            <a:off x="10249662" y="3689200"/>
            <a:ext cx="871671" cy="215444"/>
          </a:xfrm>
          <a:prstGeom prst="rect">
            <a:avLst/>
          </a:prstGeom>
          <a:solidFill>
            <a:schemeClr val="bg1"/>
          </a:solidFill>
        </p:spPr>
        <p:txBody>
          <a:bodyPr wrap="square" rtlCol="0">
            <a:spAutoFit/>
          </a:bodyPr>
          <a:lstStyle/>
          <a:p>
            <a:r>
              <a:rPr lang="it-IT" sz="800" b="1" dirty="0"/>
              <a:t>TRANSITION</a:t>
            </a:r>
          </a:p>
        </p:txBody>
      </p:sp>
      <p:sp>
        <p:nvSpPr>
          <p:cNvPr id="10" name="CasellaDiTesto 9"/>
          <p:cNvSpPr txBox="1"/>
          <p:nvPr/>
        </p:nvSpPr>
        <p:spPr>
          <a:xfrm>
            <a:off x="11551266" y="4213077"/>
            <a:ext cx="464122" cy="200055"/>
          </a:xfrm>
          <a:prstGeom prst="rect">
            <a:avLst/>
          </a:prstGeom>
          <a:solidFill>
            <a:schemeClr val="bg1"/>
          </a:solidFill>
        </p:spPr>
        <p:txBody>
          <a:bodyPr wrap="square" rtlCol="0">
            <a:spAutoFit/>
          </a:bodyPr>
          <a:lstStyle/>
          <a:p>
            <a:r>
              <a:rPr lang="it-IT" sz="700" b="1" dirty="0"/>
              <a:t>ENTRY</a:t>
            </a:r>
            <a:endParaRPr lang="it-IT" sz="800" b="1" dirty="0"/>
          </a:p>
        </p:txBody>
      </p:sp>
      <p:sp>
        <p:nvSpPr>
          <p:cNvPr id="12" name="CasellaDiTesto 11"/>
          <p:cNvSpPr txBox="1"/>
          <p:nvPr/>
        </p:nvSpPr>
        <p:spPr>
          <a:xfrm>
            <a:off x="9162029" y="3194705"/>
            <a:ext cx="392169" cy="200055"/>
          </a:xfrm>
          <a:prstGeom prst="rect">
            <a:avLst/>
          </a:prstGeom>
          <a:solidFill>
            <a:schemeClr val="bg1"/>
          </a:solidFill>
        </p:spPr>
        <p:txBody>
          <a:bodyPr wrap="square" rtlCol="0">
            <a:spAutoFit/>
          </a:bodyPr>
          <a:lstStyle/>
          <a:p>
            <a:r>
              <a:rPr lang="en-GB" sz="700" b="1"/>
              <a:t>EXIT</a:t>
            </a:r>
            <a:endParaRPr lang="en-GB" sz="800" b="1"/>
          </a:p>
        </p:txBody>
      </p:sp>
      <p:pic>
        <p:nvPicPr>
          <p:cNvPr id="6" name="Picture 1" descr="IMG_256"/>
          <p:cNvPicPr>
            <a:picLocks noChangeAspect="1"/>
          </p:cNvPicPr>
          <p:nvPr/>
        </p:nvPicPr>
        <p:blipFill>
          <a:blip r:embed="rId5"/>
          <a:stretch>
            <a:fillRect/>
          </a:stretch>
        </p:blipFill>
        <p:spPr>
          <a:xfrm>
            <a:off x="417830" y="388620"/>
            <a:ext cx="675640" cy="900430"/>
          </a:xfrm>
          <a:prstGeom prst="rect">
            <a:avLst/>
          </a:prstGeom>
          <a:noFill/>
          <a:ln w="9525">
            <a:noFill/>
          </a:ln>
        </p:spPr>
      </p:pic>
      <p:sp>
        <p:nvSpPr>
          <p:cNvPr id="3" name="Title 1"/>
          <p:cNvSpPr txBox="1">
            <a:spLocks noGrp="1"/>
          </p:cNvSpPr>
          <p:nvPr/>
        </p:nvSpPr>
        <p:spPr>
          <a:xfrm>
            <a:off x="1844675" y="426720"/>
            <a:ext cx="8655685" cy="719455"/>
          </a:xfrm>
          <a:prstGeom prst="rect">
            <a:avLst/>
          </a:prstGeom>
        </p:spPr>
        <p:txBody>
          <a:bodyPr vert="horz" lIns="91440" tIns="45720" rIns="91440" bIns="0" rtlCol="0" anchor="b">
            <a:normAutofit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Uputstva za realizaciju </a:t>
            </a:r>
            <a:endParaRPr lang="it-IT" sz="2400" dirty="0"/>
          </a:p>
        </p:txBody>
      </p:sp>
      <p:pic>
        <p:nvPicPr>
          <p:cNvPr id="15" name="Immagine 1" descr="Immagine che contiene Carattere, Elementi grafici, logo, grafica&#10;&#10;Descrizione generata automaticamente"/>
          <p:cNvPicPr>
            <a:picLocks noChangeAspect="1"/>
          </p:cNvPicPr>
          <p:nvPr/>
        </p:nvPicPr>
        <p:blipFill>
          <a:blip r:embed="rId6"/>
          <a:stretch>
            <a:fillRect/>
          </a:stretch>
        </p:blipFill>
        <p:spPr>
          <a:xfrm>
            <a:off x="6096000" y="6019165"/>
            <a:ext cx="3428365" cy="70231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14</a:t>
            </a:fld>
            <a:endParaRPr lang="en-GB" noProof="0"/>
          </a:p>
        </p:txBody>
      </p:sp>
      <p:sp>
        <p:nvSpPr>
          <p:cNvPr id="13" name="Title 1"/>
          <p:cNvSpPr txBox="1">
            <a:spLocks noGrp="1"/>
          </p:cNvSpPr>
          <p:nvPr>
            <p:ph type="title"/>
          </p:nvPr>
        </p:nvSpPr>
        <p:spPr>
          <a:xfrm>
            <a:off x="1546860" y="782955"/>
            <a:ext cx="10423525" cy="719455"/>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dirty="0">
                <a:solidFill>
                  <a:srgbClr val="324E9D"/>
                </a:solidFill>
              </a:rPr>
              <a:t>KAMP / TRKA</a:t>
            </a:r>
            <a:r>
              <a:rPr lang="en-GB" sz="2400" dirty="0">
                <a:solidFill>
                  <a:srgbClr val="324E9D"/>
                </a:solidFill>
              </a:rPr>
              <a:t> – O</a:t>
            </a:r>
            <a:r>
              <a:rPr lang="sr-Latn-RS" altLang="en-GB" sz="2400" dirty="0">
                <a:solidFill>
                  <a:srgbClr val="324E9D"/>
                </a:solidFill>
              </a:rPr>
              <a:t>K</a:t>
            </a:r>
            <a:r>
              <a:rPr lang="en-GB" sz="2400" dirty="0">
                <a:solidFill>
                  <a:srgbClr val="324E9D"/>
                </a:solidFill>
              </a:rPr>
              <a:t>TOB</a:t>
            </a:r>
            <a:r>
              <a:rPr lang="sr-Latn-RS" altLang="en-GB" sz="2400" dirty="0">
                <a:solidFill>
                  <a:srgbClr val="324E9D"/>
                </a:solidFill>
              </a:rPr>
              <a:t>A</a:t>
            </a:r>
            <a:r>
              <a:rPr lang="en-GB" sz="2400" dirty="0">
                <a:solidFill>
                  <a:srgbClr val="324E9D"/>
                </a:solidFill>
              </a:rPr>
              <a:t>R  2024 – </a:t>
            </a:r>
            <a:r>
              <a:rPr lang="sr-Latn-RS" altLang="en-GB" sz="2400" dirty="0">
                <a:solidFill>
                  <a:srgbClr val="324E9D"/>
                </a:solidFill>
              </a:rPr>
              <a:t>Opšte informacije</a:t>
            </a:r>
          </a:p>
        </p:txBody>
      </p:sp>
      <p:sp>
        <p:nvSpPr>
          <p:cNvPr id="14" name="CasellaDiTesto 13"/>
          <p:cNvSpPr txBox="1"/>
          <p:nvPr/>
        </p:nvSpPr>
        <p:spPr>
          <a:xfrm>
            <a:off x="137159" y="1697038"/>
            <a:ext cx="11917682" cy="4246245"/>
          </a:xfrm>
          <a:prstGeom prst="rect">
            <a:avLst/>
          </a:prstGeom>
          <a:noFill/>
        </p:spPr>
        <p:txBody>
          <a:bodyPr wrap="square" rtlCol="0">
            <a:spAutoFit/>
          </a:bodyPr>
          <a:lstStyle/>
          <a:p>
            <a:pPr marL="285750" indent="-285750">
              <a:buFont typeface="Arial" panose="020B0604020202020204" pitchFamily="34" charset="0"/>
              <a:buChar char="•"/>
            </a:pPr>
            <a:r>
              <a:rPr dirty="0">
                <a:solidFill>
                  <a:srgbClr val="324E9D"/>
                </a:solidFill>
                <a:latin typeface="+mj-lt"/>
                <a:cs typeface="Calibri" panose="020F0502020204030204" pitchFamily="34" charset="0"/>
              </a:rPr>
              <a:t>Triatlon trening kamp će se održati u Rimu od 1. do 6. oktobra 2024. godine, a završava se trkom na kojoj će učestvovati 40 odabranih sportista. Događaj će se održati u "</a:t>
            </a:r>
            <a:r>
              <a:rPr b="1" i="1" dirty="0">
                <a:solidFill>
                  <a:srgbClr val="324E9D"/>
                </a:solidFill>
                <a:latin typeface="+mj-lt"/>
                <a:cs typeface="Calibri" panose="020F0502020204030204" pitchFamily="34" charset="0"/>
              </a:rPr>
              <a:t>CONI Olympic structure</a:t>
            </a:r>
            <a:r>
              <a:rPr dirty="0">
                <a:solidFill>
                  <a:srgbClr val="324E9D"/>
                </a:solidFill>
                <a:latin typeface="+mj-lt"/>
                <a:cs typeface="Calibri" panose="020F0502020204030204" pitchFamily="34" charset="0"/>
              </a:rPr>
              <a:t>", čime se garantuju i prvoklasni objekti i profesionalna logistička/tehnička i psihološka podrška</a:t>
            </a:r>
          </a:p>
          <a:p>
            <a:pPr marL="285750" indent="-285750">
              <a:buFont typeface="Arial" panose="020B0604020202020204" pitchFamily="34" charset="0"/>
              <a:buChar char="•"/>
            </a:pPr>
            <a:endParaRPr dirty="0">
              <a:solidFill>
                <a:srgbClr val="324E9D"/>
              </a:solidFill>
              <a:latin typeface="+mj-lt"/>
              <a:cs typeface="Calibri" panose="020F0502020204030204" pitchFamily="34" charset="0"/>
            </a:endParaRPr>
          </a:p>
          <a:p>
            <a:pPr marL="285750" indent="-285750">
              <a:buFont typeface="Arial" panose="020B0604020202020204" pitchFamily="34" charset="0"/>
              <a:buChar char="•"/>
            </a:pPr>
            <a:r>
              <a:rPr dirty="0">
                <a:solidFill>
                  <a:srgbClr val="324E9D"/>
                </a:solidFill>
                <a:latin typeface="+mj-lt"/>
                <a:cs typeface="Calibri" panose="020F0502020204030204" pitchFamily="34" charset="0"/>
              </a:rPr>
              <a:t>Svaka NF će morati da odabere 2 mlada triatlonca (1 po polu) i 2  „nova talenta“ (1 po polu) za učešće na Kampu i Trci koji će se održati u Rimu, takođe na osnovu mladih koji učestvuju na </a:t>
            </a:r>
            <a:r>
              <a:rPr b="1" i="1" dirty="0">
                <a:solidFill>
                  <a:srgbClr val="324E9D"/>
                </a:solidFill>
                <a:latin typeface="+mj-lt"/>
                <a:cs typeface="Calibri" panose="020F0502020204030204" pitchFamily="34" charset="0"/>
              </a:rPr>
              <a:t>EUtriWEEK OPEN DAY</a:t>
            </a:r>
          </a:p>
          <a:p>
            <a:pPr marL="285750" indent="-285750">
              <a:buFont typeface="Arial" panose="020B0604020202020204" pitchFamily="34" charset="0"/>
              <a:buChar char="•"/>
            </a:pPr>
            <a:endParaRPr dirty="0">
              <a:solidFill>
                <a:srgbClr val="324E9D"/>
              </a:solidFill>
              <a:latin typeface="+mj-lt"/>
              <a:cs typeface="Calibri" panose="020F0502020204030204" pitchFamily="34" charset="0"/>
            </a:endParaRPr>
          </a:p>
          <a:p>
            <a:pPr marL="285750" indent="-285750">
              <a:buFont typeface="Arial" panose="020B0604020202020204" pitchFamily="34" charset="0"/>
              <a:buChar char="•"/>
            </a:pPr>
            <a:r>
              <a:rPr dirty="0">
                <a:solidFill>
                  <a:srgbClr val="324E9D"/>
                </a:solidFill>
                <a:latin typeface="+mj-lt"/>
                <a:cs typeface="Calibri" panose="020F0502020204030204" pitchFamily="34" charset="0"/>
              </a:rPr>
              <a:t>Svaka NF je slobodna da identifikuje kriterijume za odabir 2 mlada triatlonaca (1 po polu) među članovima triatlon klubova i 2 „nova talenta“ (1 po polu) među mladima koji su učestvovali na </a:t>
            </a:r>
            <a:r>
              <a:rPr b="1" i="1" dirty="0">
                <a:solidFill>
                  <a:srgbClr val="324E9D"/>
                </a:solidFill>
                <a:latin typeface="+mj-lt"/>
                <a:cs typeface="Calibri" panose="020F0502020204030204" pitchFamily="34" charset="0"/>
                <a:sym typeface="+mn-ea"/>
              </a:rPr>
              <a:t>EUtriWEEK OPEN DAY</a:t>
            </a:r>
            <a:endParaRPr dirty="0">
              <a:solidFill>
                <a:srgbClr val="324E9D"/>
              </a:solidFill>
              <a:latin typeface="+mj-lt"/>
              <a:cs typeface="Calibri" panose="020F0502020204030204" pitchFamily="34" charset="0"/>
            </a:endParaRPr>
          </a:p>
          <a:p>
            <a:pPr marL="285750" indent="-285750">
              <a:buFont typeface="Arial" panose="020B0604020202020204" pitchFamily="34" charset="0"/>
              <a:buChar char="•"/>
            </a:pPr>
            <a:endParaRPr dirty="0">
              <a:solidFill>
                <a:srgbClr val="324E9D"/>
              </a:solidFill>
              <a:latin typeface="+mj-lt"/>
              <a:cs typeface="Calibri" panose="020F0502020204030204" pitchFamily="34" charset="0"/>
            </a:endParaRPr>
          </a:p>
          <a:p>
            <a:pPr marL="285750" indent="-285750">
              <a:buFont typeface="Arial" panose="020B0604020202020204" pitchFamily="34" charset="0"/>
              <a:buChar char="•"/>
            </a:pPr>
            <a:r>
              <a:rPr dirty="0">
                <a:solidFill>
                  <a:srgbClr val="324E9D"/>
                </a:solidFill>
                <a:latin typeface="+mj-lt"/>
                <a:cs typeface="Calibri" panose="020F0502020204030204" pitchFamily="34" charset="0"/>
              </a:rPr>
              <a:t>Sve troškove za učešće mladih sportista odabranih za kamp i trku u Rimu snosiće FITRI.</a:t>
            </a:r>
            <a:r>
              <a:rPr b="1" i="1" dirty="0">
                <a:solidFill>
                  <a:srgbClr val="324E9D"/>
                </a:solidFill>
                <a:latin typeface="+mj-lt"/>
                <a:cs typeface="Calibri" panose="020F0502020204030204" pitchFamily="34" charset="0"/>
              </a:rPr>
              <a:t> FITRI</a:t>
            </a:r>
            <a:r>
              <a:rPr dirty="0">
                <a:solidFill>
                  <a:srgbClr val="324E9D"/>
                </a:solidFill>
                <a:latin typeface="+mj-lt"/>
                <a:cs typeface="Calibri" panose="020F0502020204030204" pitchFamily="34" charset="0"/>
              </a:rPr>
              <a:t> će takođe pokriti troškove za dva trenera za svaku nacionalnu federaciju koja će pratiti mlade sportiste u Rimu.</a:t>
            </a:r>
          </a:p>
          <a:p>
            <a:pPr marL="285750" indent="-285750">
              <a:buFont typeface="Arial" panose="020B0604020202020204" pitchFamily="34" charset="0"/>
              <a:buChar char="•"/>
            </a:pPr>
            <a:endParaRPr dirty="0">
              <a:solidFill>
                <a:srgbClr val="324E9D"/>
              </a:solidFill>
              <a:latin typeface="+mj-lt"/>
              <a:cs typeface="Calibri" panose="020F0502020204030204" pitchFamily="34" charset="0"/>
            </a:endParaRPr>
          </a:p>
          <a:p>
            <a:pPr marL="285750" indent="-285750">
              <a:buFont typeface="Arial" panose="020B0604020202020204" pitchFamily="34" charset="0"/>
              <a:buChar char="•"/>
            </a:pPr>
            <a:r>
              <a:rPr dirty="0">
                <a:solidFill>
                  <a:srgbClr val="324E9D"/>
                </a:solidFill>
                <a:latin typeface="+mj-lt"/>
                <a:cs typeface="Calibri" panose="020F0502020204030204" pitchFamily="34" charset="0"/>
              </a:rPr>
              <a:t>Svaka NF će morati da doprinese medijskoj pokrivenosti i  vidljivosti, da prenese na nacionalnom i evropskom nivou značaj triatlona i njegove prednosti za mlade</a:t>
            </a:r>
          </a:p>
        </p:txBody>
      </p:sp>
      <p:pic>
        <p:nvPicPr>
          <p:cNvPr id="6" name="Picture 1" descr="IMG_256"/>
          <p:cNvPicPr>
            <a:picLocks noChangeAspect="1"/>
          </p:cNvPicPr>
          <p:nvPr/>
        </p:nvPicPr>
        <p:blipFill>
          <a:blip r:embed="rId2"/>
          <a:stretch>
            <a:fillRect/>
          </a:stretch>
        </p:blipFill>
        <p:spPr>
          <a:xfrm>
            <a:off x="305435" y="384175"/>
            <a:ext cx="675640" cy="900430"/>
          </a:xfrm>
          <a:prstGeom prst="rect">
            <a:avLst/>
          </a:prstGeom>
          <a:noFill/>
          <a:ln w="9525">
            <a:noFill/>
          </a:ln>
        </p:spPr>
      </p:pic>
      <p:pic>
        <p:nvPicPr>
          <p:cNvPr id="4" name="Immagine 3" descr="Immagine che contiene Carattere, Blu elettrico, blu, schermata&#10;&#10;Descrizione generata automaticamente"/>
          <p:cNvPicPr>
            <a:picLocks noChangeAspect="1"/>
          </p:cNvPicPr>
          <p:nvPr/>
        </p:nvPicPr>
        <p:blipFill>
          <a:blip r:embed="rId3"/>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4"/>
          <a:stretch>
            <a:fillRect/>
          </a:stretch>
        </p:blipFill>
        <p:spPr>
          <a:xfrm>
            <a:off x="10939714" y="5892804"/>
            <a:ext cx="1154739" cy="876291"/>
          </a:xfrm>
          <a:prstGeom prst="rect">
            <a:avLst/>
          </a:prstGeom>
        </p:spPr>
      </p:pic>
      <p:pic>
        <p:nvPicPr>
          <p:cNvPr id="2" name="Immagine 1" descr="Immagine che contiene Carattere, Elementi grafici, logo, grafica&#10;&#10;Descrizione generata automaticamente"/>
          <p:cNvPicPr>
            <a:picLocks noChangeAspect="1"/>
          </p:cNvPicPr>
          <p:nvPr/>
        </p:nvPicPr>
        <p:blipFill>
          <a:blip r:embed="rId5"/>
          <a:stretch>
            <a:fillRect/>
          </a:stretch>
        </p:blipFill>
        <p:spPr>
          <a:xfrm>
            <a:off x="2927350" y="186055"/>
            <a:ext cx="3338830" cy="68389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15</a:t>
            </a:fld>
            <a:endParaRPr lang="en-GB" noProof="0"/>
          </a:p>
        </p:txBody>
      </p:sp>
      <p:sp>
        <p:nvSpPr>
          <p:cNvPr id="13" name="CasellaDiTesto 12"/>
          <p:cNvSpPr txBox="1"/>
          <p:nvPr/>
        </p:nvSpPr>
        <p:spPr>
          <a:xfrm>
            <a:off x="210819" y="2985845"/>
            <a:ext cx="11472131" cy="2584450"/>
          </a:xfrm>
          <a:prstGeom prst="rect">
            <a:avLst/>
          </a:prstGeom>
          <a:noFill/>
        </p:spPr>
        <p:txBody>
          <a:bodyPr wrap="square">
            <a:spAutoFit/>
          </a:bodyPr>
          <a:lstStyle/>
          <a:p>
            <a:pPr marL="285750" indent="-285750">
              <a:buFont typeface="Arial" panose="020B0604020202020204" pitchFamily="34" charset="0"/>
              <a:buChar char="•"/>
            </a:pPr>
            <a:r>
              <a:rPr lang="en-GB" dirty="0">
                <a:solidFill>
                  <a:srgbClr val="324E9D"/>
                </a:solidFill>
              </a:rPr>
              <a:t>Svaka nacionalna federacija će morati da doprinese aktivnostima informisanja i komunikacije kako bi promovisao projektne aktivnosti na nacionalnom nivou pod upravom menadžera za komunikacije koji će obezbediti sva uputstva i resurse za efikasnost i koordinisanost.  </a:t>
            </a:r>
          </a:p>
          <a:p>
            <a:pPr marL="285750" indent="-285750">
              <a:buFont typeface="Arial" panose="020B0604020202020204" pitchFamily="34" charset="0"/>
              <a:buChar char="•"/>
            </a:pPr>
            <a:endParaRPr lang="en-GB" dirty="0">
              <a:solidFill>
                <a:srgbClr val="324E9D"/>
              </a:solidFill>
            </a:endParaRPr>
          </a:p>
          <a:p>
            <a:pPr marL="285750" indent="-285750">
              <a:buFont typeface="Arial" panose="020B0604020202020204" pitchFamily="34" charset="0"/>
              <a:buChar char="•"/>
            </a:pPr>
            <a:r>
              <a:rPr lang="en-GB" dirty="0">
                <a:solidFill>
                  <a:srgbClr val="324E9D"/>
                </a:solidFill>
              </a:rPr>
              <a:t>Svaka NF će dostaviti Koordinatoru izveštaje o aktivnostima Triatlon klubova.</a:t>
            </a:r>
          </a:p>
          <a:p>
            <a:pPr marL="285750" indent="-285750">
              <a:buFont typeface="Arial" panose="020B0604020202020204" pitchFamily="34" charset="0"/>
              <a:buChar char="•"/>
            </a:pPr>
            <a:endParaRPr lang="en-GB" dirty="0">
              <a:solidFill>
                <a:srgbClr val="324E9D"/>
              </a:solidFill>
            </a:endParaRPr>
          </a:p>
          <a:p>
            <a:pPr marL="285750" indent="-285750">
              <a:buFont typeface="Arial" panose="020B0604020202020204" pitchFamily="34" charset="0"/>
              <a:buChar char="•"/>
            </a:pPr>
            <a:r>
              <a:rPr lang="en-GB" dirty="0">
                <a:solidFill>
                  <a:srgbClr val="324E9D"/>
                </a:solidFill>
              </a:rPr>
              <a:t>Za organizaciju </a:t>
            </a:r>
            <a:r>
              <a:rPr dirty="0">
                <a:solidFill>
                  <a:srgbClr val="324E9D"/>
                </a:solidFill>
                <a:latin typeface="+mj-lt"/>
                <a:cs typeface="Calibri" panose="020F0502020204030204" pitchFamily="34" charset="0"/>
                <a:sym typeface="+mn-ea"/>
              </a:rPr>
              <a:t> </a:t>
            </a:r>
            <a:r>
              <a:rPr b="1" i="1" dirty="0">
                <a:solidFill>
                  <a:srgbClr val="324E9D"/>
                </a:solidFill>
                <a:latin typeface="+mj-lt"/>
                <a:cs typeface="Calibri" panose="020F0502020204030204" pitchFamily="34" charset="0"/>
                <a:sym typeface="+mn-ea"/>
              </a:rPr>
              <a:t>EUtriWEEK OPEN DAY</a:t>
            </a:r>
            <a:r>
              <a:rPr lang="sr-Latn-RS" b="1" i="1" dirty="0">
                <a:solidFill>
                  <a:srgbClr val="324E9D"/>
                </a:solidFill>
                <a:latin typeface="+mj-lt"/>
                <a:cs typeface="Calibri" panose="020F0502020204030204" pitchFamily="34" charset="0"/>
                <a:sym typeface="+mn-ea"/>
              </a:rPr>
              <a:t>-a </a:t>
            </a:r>
            <a:r>
              <a:rPr lang="en-GB" dirty="0">
                <a:solidFill>
                  <a:srgbClr val="324E9D"/>
                </a:solidFill>
              </a:rPr>
              <a:t>, svaka NF će morati da proveri da li će svaki Triatlon klub tačno izvesti aktivnosti i učesnike. Izveštajna dokumentacija će sadržati obrazac za prijavu aktivnosti, spisak troškova i broj učesnika Evropskog dana otvorenih vrata.</a:t>
            </a:r>
          </a:p>
        </p:txBody>
      </p:sp>
      <p:pic>
        <p:nvPicPr>
          <p:cNvPr id="6" name="Picture 1" descr="IMG_256"/>
          <p:cNvPicPr>
            <a:picLocks noChangeAspect="1"/>
          </p:cNvPicPr>
          <p:nvPr/>
        </p:nvPicPr>
        <p:blipFill>
          <a:blip r:embed="rId2"/>
          <a:stretch>
            <a:fillRect/>
          </a:stretch>
        </p:blipFill>
        <p:spPr>
          <a:xfrm>
            <a:off x="210820" y="550545"/>
            <a:ext cx="1390015" cy="1852295"/>
          </a:xfrm>
          <a:prstGeom prst="rect">
            <a:avLst/>
          </a:prstGeom>
          <a:noFill/>
          <a:ln w="9525">
            <a:noFill/>
          </a:ln>
        </p:spPr>
      </p:pic>
      <p:sp>
        <p:nvSpPr>
          <p:cNvPr id="26" name="CasellaDiTesto 25"/>
          <p:cNvSpPr txBox="1"/>
          <p:nvPr/>
        </p:nvSpPr>
        <p:spPr>
          <a:xfrm>
            <a:off x="2170430" y="2305850"/>
            <a:ext cx="6964680" cy="368300"/>
          </a:xfrm>
          <a:prstGeom prst="rect">
            <a:avLst/>
          </a:prstGeom>
          <a:noFill/>
        </p:spPr>
        <p:txBody>
          <a:bodyPr wrap="square">
            <a:spAutoFit/>
          </a:bodyPr>
          <a:lstStyle/>
          <a:p>
            <a:r>
              <a:rPr lang="en-GB" b="1" dirty="0">
                <a:solidFill>
                  <a:srgbClr val="324E9D"/>
                </a:solidFill>
              </a:rPr>
              <a:t>Odeljak 3 – Projektne aktivnosti izveštavanja i komunikacije</a:t>
            </a:r>
          </a:p>
        </p:txBody>
      </p:sp>
      <p:pic>
        <p:nvPicPr>
          <p:cNvPr id="2" name="Immagine 1" descr="Immagine che contiene Carattere, Elementi grafici, logo, grafica&#10;&#10;Descrizione generata automaticamente"/>
          <p:cNvPicPr>
            <a:picLocks noChangeAspect="1"/>
          </p:cNvPicPr>
          <p:nvPr/>
        </p:nvPicPr>
        <p:blipFill>
          <a:blip r:embed="rId3"/>
          <a:stretch>
            <a:fillRect/>
          </a:stretch>
        </p:blipFill>
        <p:spPr>
          <a:xfrm>
            <a:off x="3420252" y="958575"/>
            <a:ext cx="5053065" cy="1035357"/>
          </a:xfrm>
          <a:prstGeom prst="rect">
            <a:avLst/>
          </a:prstGeom>
        </p:spPr>
      </p:pic>
      <p:pic>
        <p:nvPicPr>
          <p:cNvPr id="4" name="Immagine 3" descr="Immagine che contiene Carattere, Blu elettrico, blu, schermata&#10;&#10;Descrizione generata automaticamente"/>
          <p:cNvPicPr>
            <a:picLocks noChangeAspect="1"/>
          </p:cNvPicPr>
          <p:nvPr/>
        </p:nvPicPr>
        <p:blipFill>
          <a:blip r:embed="rId4"/>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5"/>
          <a:stretch>
            <a:fillRect/>
          </a:stretch>
        </p:blipFill>
        <p:spPr>
          <a:xfrm>
            <a:off x="10939714" y="5892804"/>
            <a:ext cx="1154739" cy="8762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2</a:t>
            </a:fld>
            <a:endParaRPr lang="en-GB" noProof="0"/>
          </a:p>
        </p:txBody>
      </p:sp>
      <p:sp>
        <p:nvSpPr>
          <p:cNvPr id="11" name="CasellaDiTesto 10"/>
          <p:cNvSpPr txBox="1"/>
          <p:nvPr/>
        </p:nvSpPr>
        <p:spPr>
          <a:xfrm>
            <a:off x="513080" y="136525"/>
            <a:ext cx="1224280" cy="584775"/>
          </a:xfrm>
          <a:prstGeom prst="rect">
            <a:avLst/>
          </a:prstGeom>
          <a:noFill/>
        </p:spPr>
        <p:txBody>
          <a:bodyPr wrap="square">
            <a:spAutoFit/>
          </a:bodyPr>
          <a:lstStyle/>
          <a:p>
            <a:r>
              <a:rPr lang="en-US" sz="3200" b="1" dirty="0">
                <a:solidFill>
                  <a:srgbClr val="324E9D"/>
                </a:solidFill>
                <a:latin typeface="Calibri" panose="020F0502020204030204" pitchFamily="34" charset="0"/>
              </a:rPr>
              <a:t>Index</a:t>
            </a:r>
          </a:p>
        </p:txBody>
      </p:sp>
      <p:sp>
        <p:nvSpPr>
          <p:cNvPr id="13" name="CasellaDiTesto 12"/>
          <p:cNvSpPr txBox="1"/>
          <p:nvPr/>
        </p:nvSpPr>
        <p:spPr>
          <a:xfrm>
            <a:off x="513080" y="1070094"/>
            <a:ext cx="6106160" cy="368300"/>
          </a:xfrm>
          <a:prstGeom prst="rect">
            <a:avLst/>
          </a:prstGeom>
          <a:noFill/>
        </p:spPr>
        <p:txBody>
          <a:bodyPr wrap="square">
            <a:spAutoFit/>
          </a:bodyPr>
          <a:lstStyle/>
          <a:p>
            <a:r>
              <a:rPr lang="sr-Latn-RS" altLang="en-GB" b="1" dirty="0">
                <a:solidFill>
                  <a:srgbClr val="324E9D"/>
                </a:solidFill>
              </a:rPr>
              <a:t>Odeljak 1 – Izbor triatlon klubova</a:t>
            </a:r>
          </a:p>
        </p:txBody>
      </p:sp>
      <p:sp>
        <p:nvSpPr>
          <p:cNvPr id="15" name="CasellaDiTesto 14"/>
          <p:cNvSpPr txBox="1"/>
          <p:nvPr/>
        </p:nvSpPr>
        <p:spPr>
          <a:xfrm>
            <a:off x="513080" y="1719307"/>
            <a:ext cx="6964680" cy="368300"/>
          </a:xfrm>
          <a:prstGeom prst="rect">
            <a:avLst/>
          </a:prstGeom>
          <a:noFill/>
        </p:spPr>
        <p:txBody>
          <a:bodyPr wrap="square">
            <a:spAutoFit/>
          </a:bodyPr>
          <a:lstStyle/>
          <a:p>
            <a:r>
              <a:rPr lang="en-GB" b="1" dirty="0">
                <a:solidFill>
                  <a:srgbClr val="324E9D"/>
                </a:solidFill>
              </a:rPr>
              <a:t>Odeljak 2 – Uključivanje triatlon klubova u projektne aktivnosti</a:t>
            </a:r>
          </a:p>
        </p:txBody>
      </p:sp>
      <p:sp>
        <p:nvSpPr>
          <p:cNvPr id="16" name="Title 1"/>
          <p:cNvSpPr txBox="1">
            <a:spLocks noGrp="1"/>
          </p:cNvSpPr>
          <p:nvPr>
            <p:ph type="title"/>
          </p:nvPr>
        </p:nvSpPr>
        <p:spPr>
          <a:xfrm>
            <a:off x="1550913" y="2941564"/>
            <a:ext cx="5058167" cy="719177"/>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000" dirty="0">
                <a:solidFill>
                  <a:srgbClr val="324E9D"/>
                </a:solidFill>
              </a:rPr>
              <a:t>EUtriWEEK </a:t>
            </a:r>
            <a:r>
              <a:rPr lang="en-GB" sz="2000" dirty="0">
                <a:solidFill>
                  <a:srgbClr val="324E9D"/>
                </a:solidFill>
              </a:rPr>
              <a:t>OPEN DAY</a:t>
            </a:r>
            <a:br>
              <a:rPr lang="en-GB" sz="2400" dirty="0">
                <a:solidFill>
                  <a:srgbClr val="324E9D"/>
                </a:solidFill>
              </a:rPr>
            </a:br>
            <a:endParaRPr lang="en-GB" sz="2400" dirty="0">
              <a:solidFill>
                <a:srgbClr val="324E9D"/>
              </a:solidFill>
            </a:endParaRPr>
          </a:p>
        </p:txBody>
      </p:sp>
      <p:sp>
        <p:nvSpPr>
          <p:cNvPr id="21" name="CasellaDiTesto 20"/>
          <p:cNvSpPr txBox="1"/>
          <p:nvPr/>
        </p:nvSpPr>
        <p:spPr>
          <a:xfrm>
            <a:off x="2482925" y="3306708"/>
            <a:ext cx="3911600" cy="706755"/>
          </a:xfrm>
          <a:prstGeom prst="rect">
            <a:avLst/>
          </a:prstGeom>
          <a:noFill/>
        </p:spPr>
        <p:txBody>
          <a:bodyPr wrap="square">
            <a:spAutoFit/>
          </a:bodyPr>
          <a:lstStyle/>
          <a:p>
            <a:r>
              <a:rPr lang="en-GB" sz="2000" b="1" dirty="0">
                <a:solidFill>
                  <a:srgbClr val="324E9D"/>
                </a:solidFill>
                <a:latin typeface="+mj-lt"/>
                <a:ea typeface="+mj-ea"/>
                <a:cs typeface="+mj-cs"/>
                <a:sym typeface="+mn-ea"/>
              </a:rPr>
              <a:t>Opšte informacije</a:t>
            </a:r>
            <a:endParaRPr lang="en-GB" sz="2000" b="1" dirty="0">
              <a:solidFill>
                <a:srgbClr val="324E9D"/>
              </a:solidFill>
              <a:latin typeface="+mj-lt"/>
              <a:ea typeface="+mj-ea"/>
              <a:cs typeface="+mj-cs"/>
            </a:endParaRPr>
          </a:p>
          <a:p>
            <a:r>
              <a:rPr lang="en-GB" sz="2000" b="1" dirty="0">
                <a:solidFill>
                  <a:srgbClr val="324E9D"/>
                </a:solidFill>
                <a:latin typeface="+mj-lt"/>
                <a:ea typeface="+mj-ea"/>
                <a:cs typeface="+mj-cs"/>
              </a:rPr>
              <a:t>Logističke informacije</a:t>
            </a:r>
            <a:r>
              <a:rPr lang="sr-Latn-RS" altLang="en-GB" sz="2000" b="1" dirty="0">
                <a:solidFill>
                  <a:schemeClr val="accent1"/>
                </a:solidFill>
                <a:latin typeface="+mj-lt"/>
                <a:ea typeface="+mj-ea"/>
                <a:cs typeface="+mj-cs"/>
              </a:rPr>
              <a:t> </a:t>
            </a:r>
          </a:p>
        </p:txBody>
      </p:sp>
      <p:sp>
        <p:nvSpPr>
          <p:cNvPr id="22" name="Title 1"/>
          <p:cNvSpPr txBox="1"/>
          <p:nvPr/>
        </p:nvSpPr>
        <p:spPr>
          <a:xfrm>
            <a:off x="1512103" y="4324614"/>
            <a:ext cx="6351737" cy="719177"/>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000" dirty="0">
                <a:solidFill>
                  <a:srgbClr val="324E9D"/>
                </a:solidFill>
              </a:rPr>
              <a:t>K</a:t>
            </a:r>
            <a:r>
              <a:rPr lang="en-GB" sz="2000" dirty="0">
                <a:solidFill>
                  <a:srgbClr val="324E9D"/>
                </a:solidFill>
              </a:rPr>
              <a:t>AMP /</a:t>
            </a:r>
            <a:r>
              <a:rPr lang="sr-Latn-RS" altLang="en-GB" sz="2000" dirty="0">
                <a:solidFill>
                  <a:srgbClr val="324E9D"/>
                </a:solidFill>
              </a:rPr>
              <a:t> TRKA</a:t>
            </a:r>
            <a:r>
              <a:rPr lang="sr-Latn-RS" altLang="en-GB" sz="2000" dirty="0"/>
              <a:t> </a:t>
            </a:r>
            <a:br>
              <a:rPr lang="en-GB" sz="2400" dirty="0"/>
            </a:br>
            <a:endParaRPr lang="it-IT" sz="2400" dirty="0"/>
          </a:p>
        </p:txBody>
      </p:sp>
      <p:sp>
        <p:nvSpPr>
          <p:cNvPr id="23" name="CasellaDiTesto 22"/>
          <p:cNvSpPr txBox="1"/>
          <p:nvPr/>
        </p:nvSpPr>
        <p:spPr>
          <a:xfrm>
            <a:off x="2385770" y="4652115"/>
            <a:ext cx="3911600" cy="398780"/>
          </a:xfrm>
          <a:prstGeom prst="rect">
            <a:avLst/>
          </a:prstGeom>
          <a:noFill/>
        </p:spPr>
        <p:txBody>
          <a:bodyPr wrap="square">
            <a:spAutoFit/>
          </a:bodyPr>
          <a:lstStyle/>
          <a:p>
            <a:r>
              <a:rPr lang="sr-Latn-RS" altLang="en-GB" sz="2000" b="1" dirty="0">
                <a:solidFill>
                  <a:srgbClr val="324E9D"/>
                </a:solidFill>
                <a:latin typeface="+mj-lt"/>
                <a:ea typeface="+mj-ea"/>
                <a:cs typeface="+mj-cs"/>
              </a:rPr>
              <a:t>Opšte informacije</a:t>
            </a:r>
            <a:r>
              <a:rPr lang="en-GB" sz="2000" b="1" dirty="0">
                <a:solidFill>
                  <a:srgbClr val="324E9D"/>
                </a:solidFill>
                <a:latin typeface="+mj-lt"/>
                <a:ea typeface="+mj-ea"/>
                <a:cs typeface="+mj-cs"/>
              </a:rPr>
              <a:t> </a:t>
            </a:r>
          </a:p>
        </p:txBody>
      </p:sp>
      <p:sp>
        <p:nvSpPr>
          <p:cNvPr id="24" name="Title 1"/>
          <p:cNvSpPr txBox="1"/>
          <p:nvPr/>
        </p:nvSpPr>
        <p:spPr>
          <a:xfrm>
            <a:off x="1512103" y="2222387"/>
            <a:ext cx="5058167" cy="719177"/>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en-GB" sz="2000" dirty="0">
                <a:solidFill>
                  <a:srgbClr val="324E9D"/>
                </a:solidFill>
              </a:rPr>
              <a:t>OBUKA I RADIONICE</a:t>
            </a:r>
            <a:br>
              <a:rPr lang="en-GB" sz="2400" dirty="0">
                <a:solidFill>
                  <a:srgbClr val="324E9D"/>
                </a:solidFill>
              </a:rPr>
            </a:br>
            <a:endParaRPr lang="en-GB" sz="2400" dirty="0">
              <a:solidFill>
                <a:srgbClr val="324E9D"/>
              </a:solidFill>
            </a:endParaRPr>
          </a:p>
        </p:txBody>
      </p:sp>
      <p:sp>
        <p:nvSpPr>
          <p:cNvPr id="25" name="CasellaDiTesto 24"/>
          <p:cNvSpPr txBox="1"/>
          <p:nvPr/>
        </p:nvSpPr>
        <p:spPr>
          <a:xfrm>
            <a:off x="2385770" y="2596105"/>
            <a:ext cx="3911600" cy="398780"/>
          </a:xfrm>
          <a:prstGeom prst="rect">
            <a:avLst/>
          </a:prstGeom>
          <a:noFill/>
        </p:spPr>
        <p:txBody>
          <a:bodyPr wrap="square">
            <a:spAutoFit/>
          </a:bodyPr>
          <a:lstStyle/>
          <a:p>
            <a:r>
              <a:rPr lang="en-GB" sz="2000" b="1" dirty="0">
                <a:solidFill>
                  <a:srgbClr val="324E9D"/>
                </a:solidFill>
                <a:latin typeface="+mj-lt"/>
                <a:ea typeface="+mj-ea"/>
                <a:cs typeface="+mj-cs"/>
              </a:rPr>
              <a:t>Opšte informacije</a:t>
            </a:r>
          </a:p>
        </p:txBody>
      </p:sp>
      <p:sp>
        <p:nvSpPr>
          <p:cNvPr id="26" name="CasellaDiTesto 25"/>
          <p:cNvSpPr txBox="1"/>
          <p:nvPr/>
        </p:nvSpPr>
        <p:spPr>
          <a:xfrm>
            <a:off x="513080" y="5311940"/>
            <a:ext cx="6964680" cy="368300"/>
          </a:xfrm>
          <a:prstGeom prst="rect">
            <a:avLst/>
          </a:prstGeom>
          <a:noFill/>
        </p:spPr>
        <p:txBody>
          <a:bodyPr wrap="square">
            <a:spAutoFit/>
          </a:bodyPr>
          <a:lstStyle/>
          <a:p>
            <a:r>
              <a:rPr lang="en-GB" b="1" dirty="0">
                <a:solidFill>
                  <a:srgbClr val="324E9D"/>
                </a:solidFill>
              </a:rPr>
              <a:t>Odeljak 3 – Projektne aktivnosti izveštavanja i komunikacije</a:t>
            </a:r>
          </a:p>
        </p:txBody>
      </p:sp>
      <p:pic>
        <p:nvPicPr>
          <p:cNvPr id="6" name="Picture 1" descr="IMG_256"/>
          <p:cNvPicPr>
            <a:picLocks noChangeAspect="1"/>
          </p:cNvPicPr>
          <p:nvPr/>
        </p:nvPicPr>
        <p:blipFill>
          <a:blip r:embed="rId3"/>
          <a:stretch>
            <a:fillRect/>
          </a:stretch>
        </p:blipFill>
        <p:spPr>
          <a:xfrm>
            <a:off x="11211560" y="5455920"/>
            <a:ext cx="675640" cy="900430"/>
          </a:xfrm>
          <a:prstGeom prst="rect">
            <a:avLst/>
          </a:prstGeom>
          <a:noFill/>
          <a:ln w="9525">
            <a:noFill/>
          </a:ln>
        </p:spPr>
      </p:pic>
      <p:pic>
        <p:nvPicPr>
          <p:cNvPr id="3" name="Immagine 2" descr="Immagine che contiene Carattere, Blu elettrico, blu, schermata&#10;&#10;Descrizione generata automaticamente"/>
          <p:cNvPicPr>
            <a:picLocks noChangeAspect="1"/>
          </p:cNvPicPr>
          <p:nvPr/>
        </p:nvPicPr>
        <p:blipFill>
          <a:blip r:embed="rId4"/>
          <a:stretch>
            <a:fillRect/>
          </a:stretch>
        </p:blipFill>
        <p:spPr>
          <a:xfrm>
            <a:off x="417829" y="5699760"/>
            <a:ext cx="2509365" cy="631190"/>
          </a:xfrm>
          <a:prstGeom prst="rect">
            <a:avLst/>
          </a:prstGeom>
        </p:spPr>
      </p:pic>
      <p:pic>
        <p:nvPicPr>
          <p:cNvPr id="2" name="Immagine 1" descr="Immagine che contiene Carattere, Elementi grafici, logo, grafica&#10;&#10;Descrizione generata automaticamente"/>
          <p:cNvPicPr>
            <a:picLocks noChangeAspect="1"/>
          </p:cNvPicPr>
          <p:nvPr/>
        </p:nvPicPr>
        <p:blipFill>
          <a:blip r:embed="rId5"/>
          <a:stretch>
            <a:fillRect/>
          </a:stretch>
        </p:blipFill>
        <p:spPr>
          <a:xfrm>
            <a:off x="5915802" y="2777850"/>
            <a:ext cx="5053065" cy="103535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smtClean="0"/>
              <a:t>3</a:t>
            </a:fld>
            <a:endParaRPr lang="en-GB"/>
          </a:p>
        </p:txBody>
      </p:sp>
      <p:sp>
        <p:nvSpPr>
          <p:cNvPr id="15" name="CasellaDiTesto 14"/>
          <p:cNvSpPr txBox="1"/>
          <p:nvPr/>
        </p:nvSpPr>
        <p:spPr>
          <a:xfrm>
            <a:off x="4909185" y="1175385"/>
            <a:ext cx="4734560" cy="4177665"/>
          </a:xfrm>
          <a:prstGeom prst="rect">
            <a:avLst/>
          </a:prstGeom>
          <a:noFill/>
        </p:spPr>
        <p:txBody>
          <a:bodyPr wrap="square">
            <a:noAutofit/>
          </a:bodyPr>
          <a:lstStyle/>
          <a:p>
            <a:pPr marL="285750" indent="-285750">
              <a:lnSpc>
                <a:spcPct val="160000"/>
              </a:lnSpc>
              <a:buFont typeface="Arial" panose="020B0604020202020204" pitchFamily="34" charset="0"/>
              <a:buChar char="•"/>
            </a:pPr>
            <a:r>
              <a:rPr lang="en-GB" sz="1800" dirty="0">
                <a:solidFill>
                  <a:srgbClr val="324E9D"/>
                </a:solidFill>
                <a:effectLst/>
                <a:ea typeface="Times New Roman" panose="02020603050405020304" pitchFamily="18" charset="0"/>
              </a:rPr>
              <a:t>Svaka nacionalna federacija (NF) </a:t>
            </a:r>
            <a:r>
              <a:rPr lang="sr-Latn-RS" altLang="en-GB" sz="1800" dirty="0">
                <a:solidFill>
                  <a:srgbClr val="324E9D"/>
                </a:solidFill>
                <a:effectLst/>
                <a:ea typeface="Times New Roman" panose="02020603050405020304" pitchFamily="18" charset="0"/>
              </a:rPr>
              <a:t>je obavezna</a:t>
            </a:r>
            <a:r>
              <a:rPr lang="en-GB" sz="1800" dirty="0">
                <a:solidFill>
                  <a:srgbClr val="324E9D"/>
                </a:solidFill>
                <a:effectLst/>
                <a:ea typeface="Times New Roman" panose="02020603050405020304" pitchFamily="18" charset="0"/>
              </a:rPr>
              <a:t> da izabere određeni broj triatlon</a:t>
            </a:r>
            <a:r>
              <a:rPr lang="sr-Latn-RS" altLang="en-GB" sz="1800" dirty="0">
                <a:solidFill>
                  <a:srgbClr val="324E9D"/>
                </a:solidFill>
                <a:effectLst/>
                <a:ea typeface="Times New Roman" panose="02020603050405020304" pitchFamily="18" charset="0"/>
              </a:rPr>
              <a:t> </a:t>
            </a:r>
            <a:r>
              <a:rPr lang="en-GB" sz="1800" dirty="0">
                <a:solidFill>
                  <a:srgbClr val="324E9D"/>
                </a:solidFill>
                <a:effectLst/>
                <a:ea typeface="Times New Roman" panose="02020603050405020304" pitchFamily="18" charset="0"/>
              </a:rPr>
              <a:t>klubova koji će biti uključeni u aktivnosti projekta</a:t>
            </a:r>
          </a:p>
          <a:p>
            <a:pPr marL="285750" indent="-285750">
              <a:lnSpc>
                <a:spcPct val="160000"/>
              </a:lnSpc>
              <a:buFont typeface="Arial" panose="020B0604020202020204" pitchFamily="34" charset="0"/>
              <a:buChar char="•"/>
            </a:pPr>
            <a:endParaRPr lang="en-GB" sz="1800" dirty="0">
              <a:solidFill>
                <a:srgbClr val="324E9D"/>
              </a:solidFill>
              <a:effectLst/>
              <a:ea typeface="Times New Roman" panose="02020603050405020304" pitchFamily="18" charset="0"/>
            </a:endParaRPr>
          </a:p>
          <a:p>
            <a:pPr marL="285750" indent="-285750">
              <a:lnSpc>
                <a:spcPct val="160000"/>
              </a:lnSpc>
              <a:buFont typeface="Arial" panose="020B0604020202020204" pitchFamily="34" charset="0"/>
              <a:buChar char="•"/>
            </a:pPr>
            <a:r>
              <a:rPr lang="en-GB" sz="1800" dirty="0">
                <a:solidFill>
                  <a:srgbClr val="324E9D"/>
                </a:solidFill>
                <a:effectLst/>
                <a:ea typeface="Times New Roman" panose="02020603050405020304" pitchFamily="18" charset="0"/>
              </a:rPr>
              <a:t>Broj Triatlon klubova </a:t>
            </a:r>
            <a:r>
              <a:rPr lang="sr-Latn-RS" altLang="en-GB" sz="1800" dirty="0">
                <a:solidFill>
                  <a:srgbClr val="324E9D"/>
                </a:solidFill>
                <a:effectLst/>
                <a:ea typeface="Times New Roman" panose="02020603050405020304" pitchFamily="18" charset="0"/>
              </a:rPr>
              <a:t>se selektuje u </a:t>
            </a:r>
            <a:r>
              <a:rPr lang="en-GB" sz="1800" dirty="0">
                <a:solidFill>
                  <a:srgbClr val="324E9D"/>
                </a:solidFill>
                <a:effectLst/>
                <a:ea typeface="Times New Roman" panose="02020603050405020304" pitchFamily="18" charset="0"/>
              </a:rPr>
              <a:t> dogovor</a:t>
            </a:r>
            <a:r>
              <a:rPr lang="sr-Latn-RS" altLang="en-GB" sz="1800" dirty="0">
                <a:solidFill>
                  <a:srgbClr val="324E9D"/>
                </a:solidFill>
                <a:effectLst/>
                <a:ea typeface="Times New Roman" panose="02020603050405020304" pitchFamily="18" charset="0"/>
              </a:rPr>
              <a:t>u</a:t>
            </a:r>
            <a:r>
              <a:rPr lang="en-GB" sz="1800" dirty="0">
                <a:solidFill>
                  <a:srgbClr val="324E9D"/>
                </a:solidFill>
                <a:effectLst/>
                <a:ea typeface="Times New Roman" panose="02020603050405020304" pitchFamily="18" charset="0"/>
              </a:rPr>
              <a:t> sa koordinatorom u skladu sa budžetom projekta. </a:t>
            </a:r>
          </a:p>
        </p:txBody>
      </p:sp>
      <p:sp>
        <p:nvSpPr>
          <p:cNvPr id="2" name="CasellaDiTesto 12"/>
          <p:cNvSpPr txBox="1"/>
          <p:nvPr/>
        </p:nvSpPr>
        <p:spPr>
          <a:xfrm>
            <a:off x="513080" y="152519"/>
            <a:ext cx="6106160" cy="368300"/>
          </a:xfrm>
          <a:prstGeom prst="rect">
            <a:avLst/>
          </a:prstGeom>
          <a:noFill/>
        </p:spPr>
        <p:txBody>
          <a:bodyPr wrap="square">
            <a:spAutoFit/>
          </a:bodyPr>
          <a:lstStyle/>
          <a:p>
            <a:r>
              <a:rPr lang="sr-Latn-RS" altLang="en-GB" b="1" dirty="0">
                <a:solidFill>
                  <a:srgbClr val="324E9D"/>
                </a:solidFill>
              </a:rPr>
              <a:t>Odeljak 1 – Izbor triatlon klubova</a:t>
            </a:r>
          </a:p>
        </p:txBody>
      </p:sp>
      <p:sp>
        <p:nvSpPr>
          <p:cNvPr id="100" name="Text Box 99"/>
          <p:cNvSpPr txBox="1"/>
          <p:nvPr/>
        </p:nvSpPr>
        <p:spPr>
          <a:xfrm>
            <a:off x="582930" y="1118235"/>
            <a:ext cx="4189730" cy="3180715"/>
          </a:xfrm>
          <a:prstGeom prst="rect">
            <a:avLst/>
          </a:prstGeom>
          <a:noFill/>
          <a:ln w="9525">
            <a:noFill/>
          </a:ln>
        </p:spPr>
        <p:txBody>
          <a:bodyPr>
            <a:noAutofit/>
          </a:bodyPr>
          <a:lstStyle/>
          <a:p>
            <a:pPr indent="0" algn="ctr">
              <a:lnSpc>
                <a:spcPct val="130000"/>
              </a:lnSpc>
            </a:pPr>
            <a:r>
              <a:rPr lang="en-US" sz="1600" b="1">
                <a:solidFill>
                  <a:srgbClr val="324E9D"/>
                </a:solidFill>
                <a:latin typeface="Calibri" panose="020F0502020204030204" pitchFamily="34" charset="0"/>
                <a:cs typeface="Times New Roman" panose="02020603050405020304" pitchFamily="18" charset="0"/>
              </a:rPr>
              <a:t>“EU TRIATHLON WEEK”</a:t>
            </a:r>
          </a:p>
          <a:p>
            <a:pPr indent="0" algn="ctr">
              <a:lnSpc>
                <a:spcPct val="130000"/>
              </a:lnSpc>
            </a:pPr>
            <a:r>
              <a:rPr lang="en-US" sz="1600" b="1">
                <a:solidFill>
                  <a:srgbClr val="324E9D"/>
                </a:solidFill>
                <a:latin typeface="Calibri" panose="020F0502020204030204" pitchFamily="34" charset="0"/>
                <a:cs typeface="Times New Roman" panose="02020603050405020304" pitchFamily="18" charset="0"/>
              </a:rPr>
              <a:t>24.1.2024 – 23.06.2025</a:t>
            </a:r>
          </a:p>
          <a:p>
            <a:pPr indent="0" algn="ctr">
              <a:lnSpc>
                <a:spcPct val="130000"/>
              </a:lnSpc>
            </a:pPr>
            <a:r>
              <a:rPr lang="en-US" sz="1600" b="1">
                <a:solidFill>
                  <a:srgbClr val="324E9D"/>
                </a:solidFill>
                <a:latin typeface="Calibri" panose="020F0502020204030204" pitchFamily="34" charset="0"/>
                <a:cs typeface="Times New Roman" panose="02020603050405020304" pitchFamily="18" charset="0"/>
              </a:rPr>
              <a:t>Programme: Erasmus+ Sport</a:t>
            </a:r>
            <a:r>
              <a:rPr lang="en-US" sz="1600" b="1">
                <a:solidFill>
                  <a:srgbClr val="324E9D"/>
                </a:solidFill>
                <a:latin typeface="Calibri" panose="020F0502020204030204" pitchFamily="34" charset="0"/>
              </a:rPr>
              <a:t> </a:t>
            </a:r>
          </a:p>
          <a:p>
            <a:pPr indent="0" algn="ctr">
              <a:lnSpc>
                <a:spcPct val="130000"/>
              </a:lnSpc>
            </a:pPr>
            <a:r>
              <a:rPr lang="en-US" sz="1600" b="1">
                <a:solidFill>
                  <a:srgbClr val="324E9D"/>
                </a:solidFill>
                <a:latin typeface="Calibri" panose="020F0502020204030204" pitchFamily="34" charset="0"/>
              </a:rPr>
              <a:t>FEDERAZIONE ITALIANA TRIATHLON - F.I. TRI. </a:t>
            </a:r>
          </a:p>
          <a:p>
            <a:pPr indent="0" algn="ctr">
              <a:lnSpc>
                <a:spcPct val="130000"/>
              </a:lnSpc>
            </a:pPr>
            <a:r>
              <a:rPr lang="en-US" sz="1600" b="1">
                <a:solidFill>
                  <a:srgbClr val="324E9D"/>
                </a:solidFill>
                <a:latin typeface="Calibri" panose="020F0502020204030204" pitchFamily="34" charset="0"/>
              </a:rPr>
              <a:t>FEDERACION ESPANOLA DE TRIATLON</a:t>
            </a:r>
          </a:p>
          <a:p>
            <a:pPr indent="0" algn="ctr">
              <a:lnSpc>
                <a:spcPct val="130000"/>
              </a:lnSpc>
            </a:pPr>
            <a:r>
              <a:rPr lang="en-US" sz="1600" b="1">
                <a:solidFill>
                  <a:srgbClr val="324E9D"/>
                </a:solidFill>
                <a:latin typeface="Calibri" panose="020F0502020204030204" pitchFamily="34" charset="0"/>
              </a:rPr>
              <a:t>Polski Zwiazek Triathlonu</a:t>
            </a:r>
          </a:p>
          <a:p>
            <a:pPr indent="0" algn="ctr">
              <a:lnSpc>
                <a:spcPct val="130000"/>
              </a:lnSpc>
            </a:pPr>
            <a:r>
              <a:rPr lang="en-US" sz="1600" b="1">
                <a:solidFill>
                  <a:srgbClr val="324E9D"/>
                </a:solidFill>
                <a:latin typeface="Calibri" panose="020F0502020204030204" pitchFamily="34" charset="0"/>
              </a:rPr>
              <a:t>FEDERATIA ROMANA DE TRIATLON</a:t>
            </a:r>
          </a:p>
          <a:p>
            <a:pPr indent="0" algn="ctr">
              <a:lnSpc>
                <a:spcPct val="130000"/>
              </a:lnSpc>
            </a:pPr>
            <a:r>
              <a:rPr lang="en-US" sz="1600" b="1">
                <a:solidFill>
                  <a:srgbClr val="324E9D"/>
                </a:solidFill>
                <a:latin typeface="Calibri" panose="020F0502020204030204" pitchFamily="34" charset="0"/>
              </a:rPr>
              <a:t>Croatian Triathlon Federation</a:t>
            </a:r>
          </a:p>
          <a:p>
            <a:pPr indent="0" algn="ctr">
              <a:lnSpc>
                <a:spcPct val="130000"/>
              </a:lnSpc>
            </a:pPr>
            <a:r>
              <a:rPr lang="en-US" sz="1600" b="1">
                <a:solidFill>
                  <a:srgbClr val="324E9D"/>
                </a:solidFill>
                <a:latin typeface="Calibri" panose="020F0502020204030204" pitchFamily="34" charset="0"/>
              </a:rPr>
              <a:t>MALTA TRIATHLON FEDERATION</a:t>
            </a:r>
          </a:p>
          <a:p>
            <a:pPr indent="0" algn="ctr">
              <a:lnSpc>
                <a:spcPct val="130000"/>
              </a:lnSpc>
            </a:pPr>
            <a:r>
              <a:rPr lang="en-US" sz="1600" b="1">
                <a:solidFill>
                  <a:srgbClr val="324E9D"/>
                </a:solidFill>
                <a:latin typeface="Calibri" panose="020F0502020204030204" pitchFamily="34" charset="0"/>
              </a:rPr>
              <a:t>Srpska tratlonska unija</a:t>
            </a:r>
          </a:p>
          <a:p>
            <a:pPr indent="0" algn="ctr">
              <a:lnSpc>
                <a:spcPct val="130000"/>
              </a:lnSpc>
            </a:pPr>
            <a:r>
              <a:rPr lang="en-US" sz="1600" b="1">
                <a:solidFill>
                  <a:srgbClr val="324E9D"/>
                </a:solidFill>
                <a:latin typeface="Calibri" panose="020F0502020204030204" pitchFamily="34" charset="0"/>
              </a:rPr>
              <a:t>Deutsche Triathlon Union e.V.</a:t>
            </a:r>
          </a:p>
          <a:p>
            <a:pPr indent="0" algn="ctr">
              <a:lnSpc>
                <a:spcPct val="130000"/>
              </a:lnSpc>
            </a:pPr>
            <a:r>
              <a:rPr lang="en-US" sz="1600" b="1">
                <a:solidFill>
                  <a:srgbClr val="324E9D"/>
                </a:solidFill>
                <a:latin typeface="Calibri" panose="020F0502020204030204" pitchFamily="34" charset="0"/>
              </a:rPr>
              <a:t>Fédération Française de Triathlon</a:t>
            </a:r>
          </a:p>
          <a:p>
            <a:pPr indent="0" algn="ctr">
              <a:lnSpc>
                <a:spcPct val="130000"/>
              </a:lnSpc>
            </a:pPr>
            <a:r>
              <a:rPr lang="en-US" sz="1600" b="1">
                <a:solidFill>
                  <a:srgbClr val="324E9D"/>
                </a:solidFill>
                <a:latin typeface="Calibri" panose="020F0502020204030204" pitchFamily="34" charset="0"/>
              </a:rPr>
              <a:t>Federação de Triatlo de Portugal</a:t>
            </a:r>
          </a:p>
        </p:txBody>
      </p:sp>
      <p:pic>
        <p:nvPicPr>
          <p:cNvPr id="6" name="Picture 1" descr="IMG_256"/>
          <p:cNvPicPr>
            <a:picLocks noChangeAspect="1"/>
          </p:cNvPicPr>
          <p:nvPr/>
        </p:nvPicPr>
        <p:blipFill>
          <a:blip r:embed="rId2"/>
          <a:stretch>
            <a:fillRect/>
          </a:stretch>
        </p:blipFill>
        <p:spPr>
          <a:xfrm>
            <a:off x="11211560" y="5455920"/>
            <a:ext cx="675640" cy="900430"/>
          </a:xfrm>
          <a:prstGeom prst="rect">
            <a:avLst/>
          </a:prstGeom>
          <a:noFill/>
          <a:ln w="9525">
            <a:noFill/>
          </a:ln>
        </p:spPr>
      </p:pic>
      <p:pic>
        <p:nvPicPr>
          <p:cNvPr id="3" name="Immagine 2" descr="Immagine che contiene Carattere, Blu elettrico, blu, schermata&#10;&#10;Descrizione generata automaticamente"/>
          <p:cNvPicPr>
            <a:picLocks noChangeAspect="1"/>
          </p:cNvPicPr>
          <p:nvPr/>
        </p:nvPicPr>
        <p:blipFill>
          <a:blip r:embed="rId3"/>
          <a:stretch>
            <a:fillRect/>
          </a:stretch>
        </p:blipFill>
        <p:spPr>
          <a:xfrm>
            <a:off x="417829" y="5699760"/>
            <a:ext cx="2509365" cy="631190"/>
          </a:xfrm>
          <a:prstGeom prst="rect">
            <a:avLst/>
          </a:prstGeom>
        </p:spPr>
      </p:pic>
      <p:pic>
        <p:nvPicPr>
          <p:cNvPr id="4" name="Immagine 1" descr="Immagine che contiene Carattere, Elementi grafici, logo, grafica&#10;&#10;Descrizione generata automaticamente"/>
          <p:cNvPicPr>
            <a:picLocks noChangeAspect="1"/>
          </p:cNvPicPr>
          <p:nvPr/>
        </p:nvPicPr>
        <p:blipFill>
          <a:blip r:embed="rId4"/>
          <a:stretch>
            <a:fillRect/>
          </a:stretch>
        </p:blipFill>
        <p:spPr>
          <a:xfrm>
            <a:off x="4772802" y="5035275"/>
            <a:ext cx="5053065" cy="103535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4</a:t>
            </a:fld>
            <a:endParaRPr lang="en-GB" noProof="0"/>
          </a:p>
        </p:txBody>
      </p:sp>
      <p:sp>
        <p:nvSpPr>
          <p:cNvPr id="12" name="CasellaDiTesto 11"/>
          <p:cNvSpPr txBox="1"/>
          <p:nvPr/>
        </p:nvSpPr>
        <p:spPr>
          <a:xfrm>
            <a:off x="95004" y="1697038"/>
            <a:ext cx="11917682" cy="4092575"/>
          </a:xfrm>
          <a:prstGeom prst="rect">
            <a:avLst/>
          </a:prstGeom>
          <a:noFill/>
        </p:spPr>
        <p:txBody>
          <a:bodyPr wrap="square" rtlCol="0">
            <a:spAutoFit/>
          </a:bodyPr>
          <a:lstStyle/>
          <a:p>
            <a:pPr marL="800100" lvl="1" indent="-342900">
              <a:buFont typeface="Arial" panose="020B0604020202020204" pitchFamily="34" charset="0"/>
              <a:buChar char="•"/>
            </a:pPr>
            <a:r>
              <a:rPr lang="en-GB" sz="2000" b="1" i="1"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FITRI</a:t>
            </a:r>
            <a:r>
              <a:rPr lang="en-GB" sz="2000" b="1"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će organizovati </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onlajn edukaciju</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(8 sati: 4 časa od po 2 sata) za trenere triatlon klubova koji pokrivaju teme vezane za angažovanje mladih u triatlonu</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sym typeface="+mn-ea"/>
              </a:rPr>
              <a:t>(14-16</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sym typeface="+mn-ea"/>
              </a:rPr>
              <a:t> godina</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sym typeface="+mn-ea"/>
              </a:rPr>
              <a:t>)</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sym typeface="+mn-ea"/>
              </a:rPr>
              <a:t> </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a:t>
            </a:r>
          </a:p>
          <a:p>
            <a:pPr marL="800100" lvl="1" indent="-342900">
              <a:buFont typeface="Arial" panose="020B0604020202020204" pitchFamily="34" charset="0"/>
              <a:buChar char="•"/>
            </a:pPr>
            <a:endPar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Arial" panose="020B0604020202020204" pitchFamily="34" charset="0"/>
              <a:buChar char="•"/>
            </a:pP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Svaka NF </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treba</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da izabere 2 trenera iz triatlon klubova koji </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će biti</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uključeni u projekat </a:t>
            </a:r>
            <a:r>
              <a:rPr lang="en-GB" sz="2000" b="1" i="1"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EUtri</a:t>
            </a:r>
            <a:r>
              <a:rPr lang="sr-Latn-RS" altLang="en-GB" sz="2000" b="1" i="1"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W</a:t>
            </a:r>
            <a:r>
              <a:rPr lang="en-GB" sz="2000" b="1" i="1"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EEK </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za učešće na </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onlajn edukaciji</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a:t>
            </a:r>
          </a:p>
          <a:p>
            <a:pPr marL="800100" lvl="1" indent="-342900">
              <a:buFont typeface="Arial" panose="020B0604020202020204" pitchFamily="34" charset="0"/>
              <a:buChar char="•"/>
            </a:pPr>
            <a:endPar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Arial" panose="020B0604020202020204" pitchFamily="34" charset="0"/>
              <a:buChar char="•"/>
            </a:pP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4 online radionice za razmenu znanja koje će trenerima i tehničkom osoblju klubova pružiti </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znanje i veštine</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za efikasno angažovanje mladih u starosnoj grupi </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od </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14</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do </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16</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godina</a:t>
            </a:r>
            <a:endPar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Arial" panose="020B0604020202020204" pitchFamily="34" charset="0"/>
              <a:buChar char="•"/>
            </a:pPr>
            <a:endPar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Arial" panose="020B0604020202020204" pitchFamily="34" charset="0"/>
              <a:buChar char="•"/>
            </a:pP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Svaka NF </a:t>
            </a:r>
            <a:r>
              <a:rPr lang="sr-Latn-RS" alt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je u obavezi</a:t>
            </a:r>
            <a:r>
              <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rPr>
              <a:t> da promoviše 4 online radionice za razmenu znanja i da podstakne učešće trenera i tehničkog osoblja klubova.</a:t>
            </a:r>
          </a:p>
          <a:p>
            <a:pPr marL="800100" lvl="1" indent="-342900">
              <a:buFont typeface="Arial" panose="020B0604020202020204" pitchFamily="34" charset="0"/>
              <a:buChar char="•"/>
            </a:pPr>
            <a:endPar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GB" sz="2000" dirty="0">
              <a:solidFill>
                <a:srgbClr val="324E9D"/>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CasellaDiTesto 14"/>
          <p:cNvSpPr txBox="1"/>
          <p:nvPr/>
        </p:nvSpPr>
        <p:spPr>
          <a:xfrm>
            <a:off x="338455" y="275317"/>
            <a:ext cx="6964680" cy="368300"/>
          </a:xfrm>
          <a:prstGeom prst="rect">
            <a:avLst/>
          </a:prstGeom>
          <a:noFill/>
        </p:spPr>
        <p:txBody>
          <a:bodyPr wrap="square">
            <a:spAutoFit/>
          </a:bodyPr>
          <a:lstStyle/>
          <a:p>
            <a:r>
              <a:rPr lang="en-GB" b="1" dirty="0">
                <a:solidFill>
                  <a:srgbClr val="324E9D"/>
                </a:solidFill>
              </a:rPr>
              <a:t>Odeljak 2 – Uključivanje triatlon klubova u projektne aktivnosti</a:t>
            </a:r>
          </a:p>
        </p:txBody>
      </p:sp>
      <p:sp>
        <p:nvSpPr>
          <p:cNvPr id="24" name="Title 1"/>
          <p:cNvSpPr txBox="1"/>
          <p:nvPr/>
        </p:nvSpPr>
        <p:spPr>
          <a:xfrm>
            <a:off x="753913" y="977152"/>
            <a:ext cx="5058167" cy="719177"/>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en-GB" sz="2000" dirty="0">
                <a:solidFill>
                  <a:srgbClr val="324E9D"/>
                </a:solidFill>
              </a:rPr>
              <a:t>OBUKA I RADIONICE</a:t>
            </a:r>
            <a:r>
              <a:rPr lang="sr-Latn-RS" altLang="en-GB" sz="2000" dirty="0">
                <a:solidFill>
                  <a:srgbClr val="324E9D"/>
                </a:solidFill>
              </a:rPr>
              <a:t> - Opšte informacije</a:t>
            </a:r>
            <a:br>
              <a:rPr lang="en-GB" sz="2400" dirty="0">
                <a:solidFill>
                  <a:srgbClr val="324E9D"/>
                </a:solidFill>
              </a:rPr>
            </a:br>
            <a:endParaRPr lang="en-GB" sz="2400" dirty="0">
              <a:solidFill>
                <a:srgbClr val="324E9D"/>
              </a:solidFill>
            </a:endParaRPr>
          </a:p>
        </p:txBody>
      </p:sp>
      <p:pic>
        <p:nvPicPr>
          <p:cNvPr id="6" name="Picture 1" descr="IMG_256"/>
          <p:cNvPicPr>
            <a:picLocks noChangeAspect="1"/>
          </p:cNvPicPr>
          <p:nvPr/>
        </p:nvPicPr>
        <p:blipFill>
          <a:blip r:embed="rId2"/>
          <a:stretch>
            <a:fillRect/>
          </a:stretch>
        </p:blipFill>
        <p:spPr>
          <a:xfrm>
            <a:off x="11211560" y="5455920"/>
            <a:ext cx="675640" cy="900430"/>
          </a:xfrm>
          <a:prstGeom prst="rect">
            <a:avLst/>
          </a:prstGeom>
          <a:noFill/>
          <a:ln w="9525">
            <a:noFill/>
          </a:ln>
        </p:spPr>
      </p:pic>
      <p:pic>
        <p:nvPicPr>
          <p:cNvPr id="3" name="Immagine 2" descr="Immagine che contiene Carattere, Blu elettrico, blu, schermata&#10;&#10;Descrizione generata automaticamente"/>
          <p:cNvPicPr>
            <a:picLocks noChangeAspect="1"/>
          </p:cNvPicPr>
          <p:nvPr/>
        </p:nvPicPr>
        <p:blipFill>
          <a:blip r:embed="rId3"/>
          <a:stretch>
            <a:fillRect/>
          </a:stretch>
        </p:blipFill>
        <p:spPr>
          <a:xfrm>
            <a:off x="417829" y="5699760"/>
            <a:ext cx="2509365" cy="631190"/>
          </a:xfrm>
          <a:prstGeom prst="rect">
            <a:avLst/>
          </a:prstGeom>
        </p:spPr>
      </p:pic>
      <p:pic>
        <p:nvPicPr>
          <p:cNvPr id="4" name="Immagine 1" descr="Immagine che contiene Carattere, Elementi grafici, logo, grafica&#10;&#10;Descrizione generata automaticamente"/>
          <p:cNvPicPr>
            <a:picLocks noChangeAspect="1"/>
          </p:cNvPicPr>
          <p:nvPr/>
        </p:nvPicPr>
        <p:blipFill>
          <a:blip r:embed="rId4"/>
          <a:stretch>
            <a:fillRect/>
          </a:stretch>
        </p:blipFill>
        <p:spPr>
          <a:xfrm>
            <a:off x="4267977" y="5295625"/>
            <a:ext cx="5053065" cy="10353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5</a:t>
            </a:fld>
            <a:endParaRPr lang="en-GB" noProof="0"/>
          </a:p>
        </p:txBody>
      </p:sp>
      <p:sp>
        <p:nvSpPr>
          <p:cNvPr id="11" name="Title 1"/>
          <p:cNvSpPr txBox="1">
            <a:spLocks noGrp="1"/>
          </p:cNvSpPr>
          <p:nvPr>
            <p:ph type="title"/>
          </p:nvPr>
        </p:nvSpPr>
        <p:spPr>
          <a:xfrm>
            <a:off x="1086485" y="831215"/>
            <a:ext cx="9585960" cy="719455"/>
          </a:xfrm>
          <a:prstGeom prst="rect">
            <a:avLst/>
          </a:prstGeom>
        </p:spPr>
        <p:txBody>
          <a:bodyPr vert="horz" lIns="91440" tIns="45720" rIns="91440" bIns="0" rtlCol="0" anchor="b">
            <a:normAutofit fontScale="9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3110" dirty="0">
                <a:solidFill>
                  <a:srgbClr val="324E9D"/>
                </a:solidFill>
              </a:rPr>
              <a:t>             </a:t>
            </a:r>
            <a:r>
              <a:rPr lang="sr-Latn-RS" altLang="en-GB" sz="3110" i="1" dirty="0">
                <a:solidFill>
                  <a:srgbClr val="324E9D"/>
                </a:solidFill>
                <a:sym typeface="+mn-ea"/>
              </a:rPr>
              <a:t>EUtriWEEK </a:t>
            </a:r>
            <a:r>
              <a:rPr lang="en-GB" sz="3110" i="1" dirty="0">
                <a:solidFill>
                  <a:srgbClr val="324E9D"/>
                </a:solidFill>
                <a:sym typeface="+mn-ea"/>
              </a:rPr>
              <a:t>OPEN DAY</a:t>
            </a:r>
            <a:r>
              <a:rPr lang="en-GB" sz="3110" dirty="0">
                <a:solidFill>
                  <a:srgbClr val="324E9D"/>
                </a:solidFill>
              </a:rPr>
              <a:t> – JUN 2024 – </a:t>
            </a:r>
            <a:r>
              <a:rPr lang="sr-Latn-RS" altLang="en-GB" sz="3110" dirty="0">
                <a:solidFill>
                  <a:srgbClr val="324E9D"/>
                </a:solidFill>
              </a:rPr>
              <a:t>Opšte informacije</a:t>
            </a:r>
            <a:endParaRPr lang="en-GB" sz="3110" dirty="0">
              <a:solidFill>
                <a:srgbClr val="324E9D"/>
              </a:solidFill>
            </a:endParaRPr>
          </a:p>
        </p:txBody>
      </p:sp>
      <p:sp>
        <p:nvSpPr>
          <p:cNvPr id="12" name="CasellaDiTesto 11"/>
          <p:cNvSpPr txBox="1"/>
          <p:nvPr/>
        </p:nvSpPr>
        <p:spPr>
          <a:xfrm>
            <a:off x="137159" y="1697038"/>
            <a:ext cx="11917682" cy="424624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324E9D"/>
                </a:solidFill>
                <a:latin typeface="Calibri" panose="020F0502020204030204" pitchFamily="34" charset="0"/>
              </a:rPr>
              <a:t>Evropski dan otvorenih vrata organizovaće svaki klub izabran od strane nacionalnih federacija (NF) u junu 2024. godine; izbor datuma će biti po diskrecionom pravu svak</a:t>
            </a:r>
            <a:r>
              <a:rPr lang="sr-Latn-RS" altLang="en-US" dirty="0">
                <a:solidFill>
                  <a:srgbClr val="324E9D"/>
                </a:solidFill>
                <a:latin typeface="Calibri" panose="020F0502020204030204" pitchFamily="34" charset="0"/>
              </a:rPr>
              <a:t>e nacionalne federacije i </a:t>
            </a:r>
            <a:r>
              <a:rPr lang="en-US" dirty="0">
                <a:solidFill>
                  <a:srgbClr val="324E9D"/>
                </a:solidFill>
                <a:latin typeface="Calibri" panose="020F0502020204030204" pitchFamily="34" charset="0"/>
              </a:rPr>
              <a:t> kluba </a:t>
            </a:r>
            <a:r>
              <a:rPr lang="sr-Latn-RS" altLang="en-US" dirty="0">
                <a:solidFill>
                  <a:srgbClr val="324E9D"/>
                </a:solidFill>
                <a:latin typeface="Calibri" panose="020F0502020204030204" pitchFamily="34" charset="0"/>
              </a:rPr>
              <a:t> </a:t>
            </a:r>
          </a:p>
          <a:p>
            <a:pPr marL="285750" indent="-285750">
              <a:buFont typeface="Arial" panose="020B0604020202020204" pitchFamily="34" charset="0"/>
              <a:buChar char="•"/>
            </a:pPr>
            <a:endParaRPr lang="en-US" dirty="0">
              <a:solidFill>
                <a:srgbClr val="324E9D"/>
              </a:solidFill>
              <a:latin typeface="Calibri" panose="020F0502020204030204" pitchFamily="34" charset="0"/>
            </a:endParaRPr>
          </a:p>
          <a:p>
            <a:pPr marL="285750" indent="-285750">
              <a:buFont typeface="Arial" panose="020B0604020202020204" pitchFamily="34" charset="0"/>
              <a:buChar char="•"/>
            </a:pPr>
            <a:r>
              <a:rPr lang="en-US" dirty="0">
                <a:solidFill>
                  <a:srgbClr val="324E9D"/>
                </a:solidFill>
                <a:latin typeface="Calibri" panose="020F0502020204030204" pitchFamily="34" charset="0"/>
              </a:rPr>
              <a:t>Svaki klub će imati za cilj da uključi najmanje 40 mladih (14-16 godina) u </a:t>
            </a:r>
            <a:r>
              <a:rPr lang="sr-Latn-RS" altLang="en-US" b="1" i="1" dirty="0">
                <a:solidFill>
                  <a:srgbClr val="324E9D"/>
                </a:solidFill>
                <a:latin typeface="Calibri" panose="020F0502020204030204" pitchFamily="34" charset="0"/>
              </a:rPr>
              <a:t>OPEN DAY</a:t>
            </a:r>
            <a:r>
              <a:rPr lang="sr-Latn-RS" altLang="en-US" dirty="0">
                <a:solidFill>
                  <a:srgbClr val="324E9D"/>
                </a:solidFill>
                <a:latin typeface="Calibri" panose="020F0502020204030204" pitchFamily="34" charset="0"/>
              </a:rPr>
              <a:t>  - </a:t>
            </a:r>
            <a:r>
              <a:rPr lang="en-US" dirty="0">
                <a:solidFill>
                  <a:srgbClr val="324E9D"/>
                </a:solidFill>
                <a:latin typeface="Calibri" panose="020F0502020204030204" pitchFamily="34" charset="0"/>
              </a:rPr>
              <a:t>Dan otvorenih vrata</a:t>
            </a:r>
          </a:p>
          <a:p>
            <a:pPr marL="285750" indent="-285750">
              <a:buFont typeface="Arial" panose="020B0604020202020204" pitchFamily="34" charset="0"/>
              <a:buChar char="•"/>
            </a:pPr>
            <a:endParaRPr lang="en-US" dirty="0">
              <a:solidFill>
                <a:srgbClr val="324E9D"/>
              </a:solidFill>
              <a:latin typeface="Calibri" panose="020F0502020204030204" pitchFamily="34" charset="0"/>
            </a:endParaRPr>
          </a:p>
          <a:p>
            <a:pPr marL="285750" indent="-285750">
              <a:buFont typeface="Arial" panose="020B0604020202020204" pitchFamily="34" charset="0"/>
              <a:buChar char="•"/>
            </a:pPr>
            <a:r>
              <a:rPr lang="en-US" dirty="0">
                <a:solidFill>
                  <a:srgbClr val="324E9D"/>
                </a:solidFill>
                <a:latin typeface="Calibri" panose="020F0502020204030204" pitchFamily="34" charset="0"/>
              </a:rPr>
              <a:t>Svaki klub će dobiti komplet za </a:t>
            </a:r>
            <a:r>
              <a:rPr lang="sr-Latn-RS" altLang="en-US" b="1" i="1" dirty="0">
                <a:solidFill>
                  <a:srgbClr val="324E9D"/>
                </a:solidFill>
                <a:latin typeface="Calibri" panose="020F0502020204030204" pitchFamily="34" charset="0"/>
                <a:sym typeface="+mn-ea"/>
              </a:rPr>
              <a:t>OPEN DAY - </a:t>
            </a:r>
            <a:r>
              <a:rPr lang="en-US" dirty="0">
                <a:solidFill>
                  <a:srgbClr val="324E9D"/>
                </a:solidFill>
                <a:latin typeface="Calibri" panose="020F0502020204030204" pitchFamily="34" charset="0"/>
              </a:rPr>
              <a:t>Dan otvorenih vrata sa gedžetima za učesnike i promotivnim komunikacionim materijalom </a:t>
            </a:r>
            <a:r>
              <a:rPr lang="sr-Latn-RS" altLang="en-US" dirty="0">
                <a:solidFill>
                  <a:srgbClr val="324E9D"/>
                </a:solidFill>
                <a:latin typeface="Calibri" panose="020F0502020204030204" pitchFamily="34" charset="0"/>
              </a:rPr>
              <a:t> </a:t>
            </a:r>
            <a:endParaRPr lang="en-US" dirty="0">
              <a:solidFill>
                <a:srgbClr val="324E9D"/>
              </a:solidFill>
              <a:latin typeface="Calibri" panose="020F0502020204030204" pitchFamily="34" charset="0"/>
            </a:endParaRPr>
          </a:p>
          <a:p>
            <a:pPr marL="285750" indent="-285750">
              <a:buFont typeface="Arial" panose="020B0604020202020204" pitchFamily="34" charset="0"/>
              <a:buChar char="•"/>
            </a:pPr>
            <a:endParaRPr lang="en-US" dirty="0">
              <a:solidFill>
                <a:srgbClr val="324E9D"/>
              </a:solidFill>
              <a:latin typeface="Calibri" panose="020F0502020204030204" pitchFamily="34" charset="0"/>
            </a:endParaRPr>
          </a:p>
          <a:p>
            <a:pPr marL="285750" indent="-285750">
              <a:buFont typeface="Arial" panose="020B0604020202020204" pitchFamily="34" charset="0"/>
              <a:buChar char="•"/>
            </a:pPr>
            <a:r>
              <a:rPr lang="en-US" dirty="0">
                <a:solidFill>
                  <a:srgbClr val="324E9D"/>
                </a:solidFill>
                <a:latin typeface="Calibri" panose="020F0502020204030204" pitchFamily="34" charset="0"/>
              </a:rPr>
              <a:t>Svaki klub mora da prijavi prisustvo učesnika na danu otvorenih vrata koristeći šablon koji će biti poslat pre dana otvorenih vrata</a:t>
            </a:r>
          </a:p>
          <a:p>
            <a:pPr marL="285750" indent="-285750">
              <a:buFont typeface="Arial" panose="020B0604020202020204" pitchFamily="34" charset="0"/>
              <a:buChar char="•"/>
            </a:pPr>
            <a:endParaRPr lang="en-US" dirty="0">
              <a:solidFill>
                <a:srgbClr val="324E9D"/>
              </a:solidFill>
              <a:latin typeface="Calibri" panose="020F0502020204030204" pitchFamily="34" charset="0"/>
            </a:endParaRPr>
          </a:p>
          <a:p>
            <a:pPr marL="285750" indent="-285750">
              <a:buFont typeface="Arial" panose="020B0604020202020204" pitchFamily="34" charset="0"/>
              <a:buChar char="•"/>
            </a:pPr>
            <a:r>
              <a:rPr lang="en-US" dirty="0">
                <a:solidFill>
                  <a:srgbClr val="324E9D"/>
                </a:solidFill>
                <a:latin typeface="Calibri" panose="020F0502020204030204" pitchFamily="34" charset="0"/>
              </a:rPr>
              <a:t>Svaki klub mora da izradi izveštaj o aktivnostima koristeći šablon koji će biti poslat pre </a:t>
            </a:r>
            <a:r>
              <a:rPr lang="sr-Latn-RS" altLang="en-US" b="1" i="1" dirty="0">
                <a:solidFill>
                  <a:srgbClr val="324E9D"/>
                </a:solidFill>
                <a:latin typeface="Calibri" panose="020F0502020204030204" pitchFamily="34" charset="0"/>
                <a:sym typeface="+mn-ea"/>
              </a:rPr>
              <a:t>OPEN DAY</a:t>
            </a:r>
            <a:r>
              <a:rPr lang="sr-Latn-RS" altLang="en-US" dirty="0">
                <a:solidFill>
                  <a:srgbClr val="324E9D"/>
                </a:solidFill>
                <a:latin typeface="Calibri" panose="020F0502020204030204" pitchFamily="34" charset="0"/>
                <a:sym typeface="+mn-ea"/>
              </a:rPr>
              <a:t> -a , </a:t>
            </a:r>
            <a:r>
              <a:rPr lang="en-US" dirty="0">
                <a:solidFill>
                  <a:srgbClr val="324E9D"/>
                </a:solidFill>
                <a:latin typeface="Calibri" panose="020F0502020204030204" pitchFamily="34" charset="0"/>
                <a:sym typeface="+mn-ea"/>
              </a:rPr>
              <a:t>Dan</a:t>
            </a:r>
            <a:r>
              <a:rPr lang="sr-Latn-RS" altLang="en-US" dirty="0">
                <a:solidFill>
                  <a:srgbClr val="324E9D"/>
                </a:solidFill>
                <a:latin typeface="Calibri" panose="020F0502020204030204" pitchFamily="34" charset="0"/>
                <a:sym typeface="+mn-ea"/>
              </a:rPr>
              <a:t>a</a:t>
            </a:r>
            <a:r>
              <a:rPr lang="en-US" dirty="0">
                <a:solidFill>
                  <a:srgbClr val="324E9D"/>
                </a:solidFill>
                <a:latin typeface="Calibri" panose="020F0502020204030204" pitchFamily="34" charset="0"/>
                <a:sym typeface="+mn-ea"/>
              </a:rPr>
              <a:t> otvorenih vrata</a:t>
            </a:r>
          </a:p>
          <a:p>
            <a:pPr marL="285750" indent="-285750">
              <a:buFont typeface="Arial" panose="020B0604020202020204" pitchFamily="34" charset="0"/>
              <a:buChar char="•"/>
            </a:pPr>
            <a:endParaRPr lang="en-US" dirty="0">
              <a:solidFill>
                <a:srgbClr val="324E9D"/>
              </a:solidFill>
              <a:latin typeface="Calibri" panose="020F0502020204030204" pitchFamily="34" charset="0"/>
            </a:endParaRPr>
          </a:p>
          <a:p>
            <a:pPr marL="285750" indent="-285750">
              <a:buFont typeface="Arial" panose="020B0604020202020204" pitchFamily="34" charset="0"/>
              <a:buChar char="•"/>
            </a:pPr>
            <a:r>
              <a:rPr lang="en-US" dirty="0">
                <a:solidFill>
                  <a:srgbClr val="324E9D"/>
                </a:solidFill>
                <a:latin typeface="Calibri" panose="020F0502020204030204" pitchFamily="34" charset="0"/>
              </a:rPr>
              <a:t>Pre </a:t>
            </a:r>
            <a:r>
              <a:rPr lang="sr-Latn-RS" altLang="en-US" b="1" i="1" dirty="0">
                <a:solidFill>
                  <a:srgbClr val="324E9D"/>
                </a:solidFill>
                <a:latin typeface="Calibri" panose="020F0502020204030204" pitchFamily="34" charset="0"/>
                <a:sym typeface="+mn-ea"/>
              </a:rPr>
              <a:t>OPEN DAY</a:t>
            </a:r>
            <a:r>
              <a:rPr lang="sr-Latn-RS" altLang="en-US" dirty="0">
                <a:solidFill>
                  <a:srgbClr val="324E9D"/>
                </a:solidFill>
                <a:latin typeface="Calibri" panose="020F0502020204030204" pitchFamily="34" charset="0"/>
                <a:sym typeface="+mn-ea"/>
              </a:rPr>
              <a:t> -a , </a:t>
            </a:r>
            <a:r>
              <a:rPr lang="en-US" dirty="0">
                <a:solidFill>
                  <a:srgbClr val="324E9D"/>
                </a:solidFill>
                <a:latin typeface="Calibri" panose="020F0502020204030204" pitchFamily="34" charset="0"/>
                <a:sym typeface="+mn-ea"/>
              </a:rPr>
              <a:t>Dan</a:t>
            </a:r>
            <a:r>
              <a:rPr lang="sr-Latn-RS" altLang="en-US" dirty="0">
                <a:solidFill>
                  <a:srgbClr val="324E9D"/>
                </a:solidFill>
                <a:latin typeface="Calibri" panose="020F0502020204030204" pitchFamily="34" charset="0"/>
                <a:sym typeface="+mn-ea"/>
              </a:rPr>
              <a:t>a</a:t>
            </a:r>
            <a:r>
              <a:rPr lang="en-US" dirty="0">
                <a:solidFill>
                  <a:srgbClr val="324E9D"/>
                </a:solidFill>
                <a:latin typeface="Calibri" panose="020F0502020204030204" pitchFamily="34" charset="0"/>
                <a:sym typeface="+mn-ea"/>
              </a:rPr>
              <a:t> otvorenih vrata</a:t>
            </a:r>
            <a:r>
              <a:rPr lang="sr-Latn-RS" altLang="en-US" dirty="0">
                <a:solidFill>
                  <a:srgbClr val="324E9D"/>
                </a:solidFill>
                <a:latin typeface="Calibri" panose="020F0502020204030204" pitchFamily="34" charset="0"/>
                <a:sym typeface="+mn-ea"/>
              </a:rPr>
              <a:t> , </a:t>
            </a:r>
            <a:r>
              <a:rPr lang="en-US" dirty="0">
                <a:solidFill>
                  <a:srgbClr val="324E9D"/>
                </a:solidFill>
                <a:latin typeface="Calibri" panose="020F0502020204030204" pitchFamily="34" charset="0"/>
              </a:rPr>
              <a:t> biće poslate smernice za komunikacijske aktivnosti Dana otvorenih vrata (na primer, objavljivanje društvenih mreža, hashtag i oznake koje ćete koristiti, fotografije i kratke video snimke za proizvodnju)</a:t>
            </a:r>
          </a:p>
        </p:txBody>
      </p:sp>
      <p:pic>
        <p:nvPicPr>
          <p:cNvPr id="6" name="Picture 1" descr="IMG_256"/>
          <p:cNvPicPr>
            <a:picLocks noChangeAspect="1"/>
          </p:cNvPicPr>
          <p:nvPr/>
        </p:nvPicPr>
        <p:blipFill>
          <a:blip r:embed="rId2"/>
          <a:stretch>
            <a:fillRect/>
          </a:stretch>
        </p:blipFill>
        <p:spPr>
          <a:xfrm>
            <a:off x="338455" y="384175"/>
            <a:ext cx="675640" cy="900430"/>
          </a:xfrm>
          <a:prstGeom prst="rect">
            <a:avLst/>
          </a:prstGeom>
          <a:noFill/>
          <a:ln w="9525">
            <a:noFill/>
          </a:ln>
        </p:spPr>
      </p:pic>
      <p:pic>
        <p:nvPicPr>
          <p:cNvPr id="3" name="Immagine 2" descr="Immagine che contiene Carattere, Blu elettrico, blu, schermata&#10;&#10;Descrizione generata automaticamente"/>
          <p:cNvPicPr>
            <a:picLocks noChangeAspect="1"/>
          </p:cNvPicPr>
          <p:nvPr/>
        </p:nvPicPr>
        <p:blipFill>
          <a:blip r:embed="rId3"/>
          <a:stretch>
            <a:fillRect/>
          </a:stretch>
        </p:blipFill>
        <p:spPr>
          <a:xfrm>
            <a:off x="338454" y="6090285"/>
            <a:ext cx="2509365" cy="631190"/>
          </a:xfrm>
          <a:prstGeom prst="rect">
            <a:avLst/>
          </a:prstGeom>
        </p:spPr>
      </p:pic>
      <p:pic>
        <p:nvPicPr>
          <p:cNvPr id="2" name="Immagine 1" descr="Immagine che contiene Carattere, Elementi grafici, logo, grafica&#10;&#10;Descrizione generata automaticamente"/>
          <p:cNvPicPr>
            <a:picLocks noChangeAspect="1"/>
          </p:cNvPicPr>
          <p:nvPr/>
        </p:nvPicPr>
        <p:blipFill>
          <a:blip r:embed="rId4"/>
          <a:stretch>
            <a:fillRect/>
          </a:stretch>
        </p:blipFill>
        <p:spPr>
          <a:xfrm>
            <a:off x="6096000" y="6019165"/>
            <a:ext cx="3428365" cy="7023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p:cNvSpPr txBox="1"/>
          <p:nvPr/>
        </p:nvSpPr>
        <p:spPr>
          <a:xfrm>
            <a:off x="217888" y="1536893"/>
            <a:ext cx="11756223" cy="4523105"/>
          </a:xfrm>
          <a:prstGeom prst="rect">
            <a:avLst/>
          </a:prstGeom>
          <a:noFill/>
        </p:spPr>
        <p:txBody>
          <a:bodyPr wrap="square" rtlCol="0">
            <a:spAutoFit/>
          </a:bodyPr>
          <a:lstStyle/>
          <a:p>
            <a:pPr marL="285750" indent="-285750">
              <a:buFont typeface="Arial" panose="020B0604020202020204" pitchFamily="34" charset="0"/>
              <a:buChar char="•"/>
            </a:pPr>
            <a:r>
              <a:rPr lang="sr-Latn-RS" altLang="en-US" b="1" i="1" dirty="0">
                <a:solidFill>
                  <a:srgbClr val="324E9D"/>
                </a:solidFill>
                <a:latin typeface="Calibri" panose="020F0502020204030204" pitchFamily="34" charset="0"/>
                <a:sym typeface="+mn-ea"/>
              </a:rPr>
              <a:t>OPEN DAY</a:t>
            </a:r>
            <a:r>
              <a:rPr lang="sr-Latn-RS" altLang="en-US" dirty="0">
                <a:solidFill>
                  <a:srgbClr val="324E9D"/>
                </a:solidFill>
                <a:latin typeface="Calibri" panose="020F0502020204030204" pitchFamily="34" charset="0"/>
                <a:sym typeface="+mn-ea"/>
              </a:rPr>
              <a:t>, </a:t>
            </a:r>
            <a:r>
              <a:rPr lang="en-US" dirty="0">
                <a:solidFill>
                  <a:srgbClr val="324E9D"/>
                </a:solidFill>
                <a:latin typeface="Calibri" panose="020F0502020204030204" pitchFamily="34" charset="0"/>
                <a:sym typeface="+mn-ea"/>
              </a:rPr>
              <a:t>Dan otvorenih vrata</a:t>
            </a:r>
            <a:r>
              <a:rPr lang="en-GB" dirty="0">
                <a:solidFill>
                  <a:srgbClr val="324E9D"/>
                </a:solidFill>
              </a:rPr>
              <a:t> se može organizovati na treninzima klubova, ili na bilo kom mestu gde možete bezbedno da </a:t>
            </a:r>
            <a:r>
              <a:rPr lang="sr-Latn-RS" altLang="en-GB" dirty="0">
                <a:solidFill>
                  <a:srgbClr val="324E9D"/>
                </a:solidFill>
              </a:rPr>
              <a:t>sprovede trening</a:t>
            </a:r>
            <a:r>
              <a:rPr lang="en-GB" dirty="0">
                <a:solidFill>
                  <a:srgbClr val="324E9D"/>
                </a:solidFill>
              </a:rPr>
              <a:t> bicikliz</a:t>
            </a:r>
            <a:r>
              <a:rPr lang="sr-Latn-RS" altLang="en-GB" dirty="0">
                <a:solidFill>
                  <a:srgbClr val="324E9D"/>
                </a:solidFill>
              </a:rPr>
              <a:t>ma</a:t>
            </a:r>
            <a:r>
              <a:rPr lang="en-GB" dirty="0">
                <a:solidFill>
                  <a:srgbClr val="324E9D"/>
                </a:solidFill>
              </a:rPr>
              <a:t> i trčanj</a:t>
            </a:r>
            <a:r>
              <a:rPr lang="sr-Latn-RS" altLang="en-GB" dirty="0">
                <a:solidFill>
                  <a:srgbClr val="324E9D"/>
                </a:solidFill>
              </a:rPr>
              <a:t>a</a:t>
            </a:r>
            <a:r>
              <a:rPr lang="en-GB" dirty="0">
                <a:solidFill>
                  <a:srgbClr val="324E9D"/>
                </a:solidFill>
              </a:rPr>
              <a:t>. Korišćenje bazena je preporučljivo, ali nije obavezno.</a:t>
            </a:r>
          </a:p>
          <a:p>
            <a:pPr marL="285750" indent="-285750">
              <a:buFont typeface="Arial" panose="020B0604020202020204" pitchFamily="34" charset="0"/>
              <a:buChar char="•"/>
            </a:pPr>
            <a:endParaRPr lang="en-GB" dirty="0">
              <a:solidFill>
                <a:srgbClr val="324E9D"/>
              </a:solidFill>
            </a:endParaRPr>
          </a:p>
          <a:p>
            <a:pPr marL="285750" indent="-285750">
              <a:buFont typeface="Arial" panose="020B0604020202020204" pitchFamily="34" charset="0"/>
              <a:buChar char="•"/>
            </a:pPr>
            <a:r>
              <a:rPr lang="en-GB" dirty="0">
                <a:solidFill>
                  <a:srgbClr val="324E9D"/>
                </a:solidFill>
              </a:rPr>
              <a:t>Ukupno trajanje </a:t>
            </a:r>
            <a:r>
              <a:rPr lang="sr-Latn-RS" altLang="en-US" b="1" i="1" dirty="0">
                <a:solidFill>
                  <a:srgbClr val="324E9D"/>
                </a:solidFill>
                <a:latin typeface="Calibri" panose="020F0502020204030204" pitchFamily="34" charset="0"/>
                <a:sym typeface="+mn-ea"/>
              </a:rPr>
              <a:t>OPEN DAY</a:t>
            </a:r>
            <a:r>
              <a:rPr lang="sr-Latn-RS" altLang="en-US" dirty="0">
                <a:solidFill>
                  <a:srgbClr val="324E9D"/>
                </a:solidFill>
                <a:latin typeface="Calibri" panose="020F0502020204030204" pitchFamily="34" charset="0"/>
                <a:sym typeface="+mn-ea"/>
              </a:rPr>
              <a:t> -a , </a:t>
            </a:r>
            <a:r>
              <a:rPr lang="en-US" dirty="0">
                <a:solidFill>
                  <a:srgbClr val="324E9D"/>
                </a:solidFill>
                <a:latin typeface="Calibri" panose="020F0502020204030204" pitchFamily="34" charset="0"/>
                <a:sym typeface="+mn-ea"/>
              </a:rPr>
              <a:t>Dan</a:t>
            </a:r>
            <a:r>
              <a:rPr lang="sr-Latn-RS" altLang="en-US" dirty="0">
                <a:solidFill>
                  <a:srgbClr val="324E9D"/>
                </a:solidFill>
                <a:latin typeface="Calibri" panose="020F0502020204030204" pitchFamily="34" charset="0"/>
                <a:sym typeface="+mn-ea"/>
              </a:rPr>
              <a:t>a</a:t>
            </a:r>
            <a:r>
              <a:rPr lang="en-US" dirty="0">
                <a:solidFill>
                  <a:srgbClr val="324E9D"/>
                </a:solidFill>
                <a:latin typeface="Calibri" panose="020F0502020204030204" pitchFamily="34" charset="0"/>
                <a:sym typeface="+mn-ea"/>
              </a:rPr>
              <a:t> otvorenih vrata</a:t>
            </a:r>
            <a:r>
              <a:rPr lang="en-GB" dirty="0">
                <a:solidFill>
                  <a:srgbClr val="324E9D"/>
                </a:solidFill>
              </a:rPr>
              <a:t> može biti između 4 i 5 sati</a:t>
            </a:r>
          </a:p>
          <a:p>
            <a:pPr marL="285750" indent="-285750">
              <a:buFont typeface="Arial" panose="020B0604020202020204" pitchFamily="34" charset="0"/>
              <a:buChar char="•"/>
            </a:pPr>
            <a:endParaRPr lang="en-GB" dirty="0">
              <a:solidFill>
                <a:srgbClr val="324E9D"/>
              </a:solidFill>
            </a:endParaRPr>
          </a:p>
          <a:p>
            <a:pPr marL="285750" indent="-285750">
              <a:buFont typeface="Arial" panose="020B0604020202020204" pitchFamily="34" charset="0"/>
              <a:buChar char="•"/>
            </a:pPr>
            <a:r>
              <a:rPr lang="en-GB" dirty="0">
                <a:solidFill>
                  <a:srgbClr val="324E9D"/>
                </a:solidFill>
              </a:rPr>
              <a:t>Potreban materijal za</a:t>
            </a:r>
            <a:r>
              <a:rPr lang="sr-Latn-RS" altLang="en-GB" dirty="0">
                <a:solidFill>
                  <a:srgbClr val="324E9D"/>
                </a:solidFill>
              </a:rPr>
              <a:t> </a:t>
            </a:r>
            <a:r>
              <a:rPr lang="sr-Latn-RS" altLang="en-US" b="1" i="1" dirty="0">
                <a:solidFill>
                  <a:srgbClr val="324E9D"/>
                </a:solidFill>
                <a:latin typeface="Calibri" panose="020F0502020204030204" pitchFamily="34" charset="0"/>
                <a:sym typeface="+mn-ea"/>
              </a:rPr>
              <a:t>OPEN DAY</a:t>
            </a:r>
            <a:r>
              <a:rPr lang="sr-Latn-RS" altLang="en-US" dirty="0">
                <a:solidFill>
                  <a:srgbClr val="324E9D"/>
                </a:solidFill>
                <a:latin typeface="Calibri" panose="020F0502020204030204" pitchFamily="34" charset="0"/>
                <a:sym typeface="+mn-ea"/>
              </a:rPr>
              <a:t>, </a:t>
            </a:r>
            <a:r>
              <a:rPr lang="en-US" dirty="0">
                <a:solidFill>
                  <a:srgbClr val="324E9D"/>
                </a:solidFill>
                <a:latin typeface="Calibri" panose="020F0502020204030204" pitchFamily="34" charset="0"/>
                <a:sym typeface="+mn-ea"/>
              </a:rPr>
              <a:t>Dan otvorenih vrata</a:t>
            </a:r>
            <a:r>
              <a:rPr lang="en-GB" dirty="0">
                <a:solidFill>
                  <a:srgbClr val="324E9D"/>
                </a:solidFill>
              </a:rPr>
              <a:t>: bicikli, </a:t>
            </a:r>
            <a:r>
              <a:rPr lang="sr-Latn-RS" altLang="en-GB" dirty="0">
                <a:solidFill>
                  <a:srgbClr val="324E9D"/>
                </a:solidFill>
              </a:rPr>
              <a:t>kacige</a:t>
            </a:r>
            <a:r>
              <a:rPr lang="en-GB" dirty="0">
                <a:solidFill>
                  <a:srgbClr val="324E9D"/>
                </a:solidFill>
              </a:rPr>
              <a:t>, čunjevi, lopte, flaše za vodu</a:t>
            </a:r>
            <a:r>
              <a:rPr lang="sr-Latn-RS" altLang="en-GB" dirty="0">
                <a:solidFill>
                  <a:srgbClr val="324E9D"/>
                </a:solidFill>
              </a:rPr>
              <a:t> </a:t>
            </a:r>
            <a:r>
              <a:rPr lang="en-GB" dirty="0">
                <a:solidFill>
                  <a:srgbClr val="324E9D"/>
                </a:solidFill>
              </a:rPr>
              <a:t>, </a:t>
            </a:r>
            <a:r>
              <a:rPr lang="sr-Latn-RS" altLang="en-GB" dirty="0">
                <a:solidFill>
                  <a:srgbClr val="324E9D"/>
                </a:solidFill>
              </a:rPr>
              <a:t>sportske</a:t>
            </a:r>
            <a:r>
              <a:rPr lang="en-GB" dirty="0">
                <a:solidFill>
                  <a:srgbClr val="324E9D"/>
                </a:solidFill>
              </a:rPr>
              <a:t> majice, , kape za plivanje</a:t>
            </a:r>
            <a:r>
              <a:rPr lang="sr-Latn-RS" altLang="en-GB" dirty="0">
                <a:solidFill>
                  <a:srgbClr val="324E9D"/>
                </a:solidFill>
              </a:rPr>
              <a:t>...</a:t>
            </a:r>
            <a:endParaRPr lang="en-GB" dirty="0">
              <a:solidFill>
                <a:srgbClr val="324E9D"/>
              </a:solidFill>
            </a:endParaRPr>
          </a:p>
          <a:p>
            <a:pPr marL="285750" indent="-285750">
              <a:buFont typeface="Arial" panose="020B0604020202020204" pitchFamily="34" charset="0"/>
              <a:buChar char="•"/>
            </a:pPr>
            <a:endParaRPr lang="en-GB" dirty="0">
              <a:solidFill>
                <a:srgbClr val="324E9D"/>
              </a:solidFill>
            </a:endParaRPr>
          </a:p>
          <a:p>
            <a:pPr marL="285750" indent="-285750">
              <a:buFont typeface="Arial" panose="020B0604020202020204" pitchFamily="34" charset="0"/>
              <a:buChar char="•"/>
            </a:pPr>
            <a:r>
              <a:rPr lang="en-GB" dirty="0">
                <a:solidFill>
                  <a:srgbClr val="324E9D"/>
                </a:solidFill>
              </a:rPr>
              <a:t>Prisustvo najmanje jednog trenera za organizaciju i upravljanje aktivnostima</a:t>
            </a:r>
          </a:p>
          <a:p>
            <a:pPr marL="285750" indent="-285750">
              <a:buFont typeface="Arial" panose="020B0604020202020204" pitchFamily="34" charset="0"/>
              <a:buChar char="•"/>
            </a:pPr>
            <a:endParaRPr lang="en-GB" dirty="0">
              <a:solidFill>
                <a:srgbClr val="324E9D"/>
              </a:solidFill>
            </a:endParaRPr>
          </a:p>
          <a:p>
            <a:pPr marL="285750" indent="-285750">
              <a:buFont typeface="Arial" panose="020B0604020202020204" pitchFamily="34" charset="0"/>
              <a:buChar char="•"/>
            </a:pPr>
            <a:r>
              <a:rPr lang="en-GB" dirty="0">
                <a:solidFill>
                  <a:srgbClr val="324E9D"/>
                </a:solidFill>
              </a:rPr>
              <a:t>Svaki učesnik će dobiti sertifikat o učešću u projektu</a:t>
            </a:r>
          </a:p>
          <a:p>
            <a:pPr marL="285750" indent="-285750">
              <a:buFont typeface="Arial" panose="020B0604020202020204" pitchFamily="34" charset="0"/>
              <a:buChar char="•"/>
            </a:pPr>
            <a:endParaRPr lang="en-GB" dirty="0">
              <a:solidFill>
                <a:srgbClr val="324E9D"/>
              </a:solidFill>
            </a:endParaRPr>
          </a:p>
          <a:p>
            <a:pPr marL="285750" indent="-285750">
              <a:buFont typeface="Arial" panose="020B0604020202020204" pitchFamily="34" charset="0"/>
              <a:buChar char="•"/>
            </a:pPr>
            <a:r>
              <a:rPr lang="en-GB" dirty="0">
                <a:solidFill>
                  <a:srgbClr val="324E9D"/>
                </a:solidFill>
              </a:rPr>
              <a:t>Sportske aktivnosti opisane u priručniku su uzorak koji svaki </a:t>
            </a:r>
            <a:r>
              <a:rPr lang="sr-Latn-RS" altLang="en-GB" dirty="0">
                <a:solidFill>
                  <a:srgbClr val="324E9D"/>
                </a:solidFill>
              </a:rPr>
              <a:t>trener</a:t>
            </a:r>
            <a:r>
              <a:rPr lang="en-GB" dirty="0">
                <a:solidFill>
                  <a:srgbClr val="324E9D"/>
                </a:solidFill>
              </a:rPr>
              <a:t> može modifikovati/prilagoditi na osnovu pojedinačnih tehničkih/logističkih zahteva</a:t>
            </a:r>
          </a:p>
          <a:p>
            <a:endParaRPr lang="en-GB" dirty="0">
              <a:solidFill>
                <a:srgbClr val="324E9D"/>
              </a:solidFill>
            </a:endParaRPr>
          </a:p>
          <a:p>
            <a:endParaRPr lang="en-GB" dirty="0">
              <a:solidFill>
                <a:srgbClr val="324E9D"/>
              </a:solidFill>
            </a:endParaRPr>
          </a:p>
        </p:txBody>
      </p:sp>
      <p:pic>
        <p:nvPicPr>
          <p:cNvPr id="2" name="Immagine 1"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6" name="Immagine 5" descr="Immagine che contiene logo, Elementi grafici, Carattere, grafica&#10;&#10;Descrizione generata automaticamente"/>
          <p:cNvPicPr>
            <a:picLocks noChangeAspect="1"/>
          </p:cNvPicPr>
          <p:nvPr/>
        </p:nvPicPr>
        <p:blipFill>
          <a:blip r:embed="rId3"/>
          <a:stretch>
            <a:fillRect/>
          </a:stretch>
        </p:blipFill>
        <p:spPr>
          <a:xfrm>
            <a:off x="10674284" y="5892804"/>
            <a:ext cx="1154739" cy="876291"/>
          </a:xfrm>
          <a:prstGeom prst="rect">
            <a:avLst/>
          </a:prstGeom>
        </p:spPr>
      </p:pic>
      <p:sp>
        <p:nvSpPr>
          <p:cNvPr id="8" name="Title 1"/>
          <p:cNvSpPr txBox="1">
            <a:spLocks noGrp="1"/>
          </p:cNvSpPr>
          <p:nvPr>
            <p:ph type="title"/>
          </p:nvPr>
        </p:nvSpPr>
        <p:spPr>
          <a:xfrm>
            <a:off x="1588135" y="570230"/>
            <a:ext cx="9015730" cy="719455"/>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Logističke informacije </a:t>
            </a:r>
            <a:endParaRPr lang="it-IT" sz="2400" dirty="0"/>
          </a:p>
        </p:txBody>
      </p:sp>
      <p:pic>
        <p:nvPicPr>
          <p:cNvPr id="3" name="Picture 1" descr="IMG_256"/>
          <p:cNvPicPr>
            <a:picLocks noChangeAspect="1"/>
          </p:cNvPicPr>
          <p:nvPr/>
        </p:nvPicPr>
        <p:blipFill>
          <a:blip r:embed="rId4"/>
          <a:stretch>
            <a:fillRect/>
          </a:stretch>
        </p:blipFill>
        <p:spPr>
          <a:xfrm>
            <a:off x="417830" y="388620"/>
            <a:ext cx="504825" cy="67310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7</a:t>
            </a:fld>
            <a:endParaRPr lang="en-GB" noProof="0"/>
          </a:p>
        </p:txBody>
      </p:sp>
      <p:pic>
        <p:nvPicPr>
          <p:cNvPr id="4" name="Immagine 3"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3"/>
          <a:stretch>
            <a:fillRect/>
          </a:stretch>
        </p:blipFill>
        <p:spPr>
          <a:xfrm>
            <a:off x="10939714" y="5892804"/>
            <a:ext cx="1154739" cy="876291"/>
          </a:xfrm>
          <a:prstGeom prst="rect">
            <a:avLst/>
          </a:prstGeom>
        </p:spPr>
      </p:pic>
      <p:sp>
        <p:nvSpPr>
          <p:cNvPr id="11" name="CasellaDiTesto 10"/>
          <p:cNvSpPr txBox="1"/>
          <p:nvPr/>
        </p:nvSpPr>
        <p:spPr>
          <a:xfrm>
            <a:off x="-32512" y="1382898"/>
            <a:ext cx="5919411" cy="445135"/>
          </a:xfrm>
          <a:prstGeom prst="rect">
            <a:avLst/>
          </a:prstGeom>
          <a:noFill/>
        </p:spPr>
        <p:txBody>
          <a:bodyPr wrap="square" rtlCol="0">
            <a:spAutoFit/>
          </a:bodyPr>
          <a:lstStyle/>
          <a:p>
            <a:pPr marL="226695">
              <a:lnSpc>
                <a:spcPct val="115000"/>
              </a:lnSpc>
              <a:spcAft>
                <a:spcPts val="300"/>
              </a:spcAft>
            </a:pPr>
            <a:r>
              <a:rPr sz="2000" b="1" dirty="0">
                <a:solidFill>
                  <a:srgbClr val="324E9D"/>
                </a:solidFill>
                <a:latin typeface="Calibri" panose="020F0502020204030204" pitchFamily="34" charset="0"/>
                <a:ea typeface="Calibri" panose="020F0502020204030204" pitchFamily="34" charset="0"/>
              </a:rPr>
              <a:t>PLIVANJE  Bazen (ako je dostupan)</a:t>
            </a:r>
          </a:p>
        </p:txBody>
      </p:sp>
      <p:graphicFrame>
        <p:nvGraphicFramePr>
          <p:cNvPr id="2" name="Tabella 1"/>
          <p:cNvGraphicFramePr>
            <a:graphicFrameLocks noGrp="1"/>
          </p:cNvGraphicFramePr>
          <p:nvPr/>
        </p:nvGraphicFramePr>
        <p:xfrm>
          <a:off x="746474" y="1928214"/>
          <a:ext cx="5729281" cy="408305"/>
        </p:xfrm>
        <a:graphic>
          <a:graphicData uri="http://schemas.openxmlformats.org/drawingml/2006/table">
            <a:tbl>
              <a:tblPr bandRow="1">
                <a:tableStyleId>{5940675A-B579-460E-94D1-54222C63F5DA}</a:tableStyleId>
              </a:tblPr>
              <a:tblGrid>
                <a:gridCol w="1009230">
                  <a:extLst>
                    <a:ext uri="{9D8B030D-6E8A-4147-A177-3AD203B41FA5}">
                      <a16:colId xmlns:a16="http://schemas.microsoft.com/office/drawing/2014/main" val="20000"/>
                    </a:ext>
                  </a:extLst>
                </a:gridCol>
                <a:gridCol w="4720051">
                  <a:extLst>
                    <a:ext uri="{9D8B030D-6E8A-4147-A177-3AD203B41FA5}">
                      <a16:colId xmlns:a16="http://schemas.microsoft.com/office/drawing/2014/main" val="20001"/>
                    </a:ext>
                  </a:extLst>
                </a:gridCol>
              </a:tblGrid>
              <a:tr h="0">
                <a:tc>
                  <a:txBody>
                    <a:bodyPr/>
                    <a:lstStyle/>
                    <a:p>
                      <a:pPr algn="ctr">
                        <a:lnSpc>
                          <a:spcPct val="115000"/>
                        </a:lnSpc>
                        <a:spcAft>
                          <a:spcPts val="1000"/>
                        </a:spcAft>
                      </a:pPr>
                      <a:r>
                        <a:rPr lang="sr-Latn-RS" altLang="it-IT" sz="1100" b="1" dirty="0">
                          <a:solidFill>
                            <a:srgbClr val="324E9D"/>
                          </a:solidFill>
                          <a:effectLst/>
                        </a:rPr>
                        <a:t>CILJEVI</a:t>
                      </a:r>
                      <a:endParaRPr lang="sr-Latn-RS" altLang="it-IT" sz="1100" b="1" dirty="0">
                        <a:solidFill>
                          <a:srgbClr val="324E9D"/>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en-GB" sz="1200" noProof="0" dirty="0">
                          <a:solidFill>
                            <a:srgbClr val="324E9D"/>
                          </a:solidFill>
                          <a:effectLst/>
                        </a:rPr>
                        <a:t>Predložite mladima, u smanjenom obliku, mnoge od mogućih varijacija koje </a:t>
                      </a:r>
                      <a:r>
                        <a:rPr lang="sr-Latn-RS" altLang="en-GB" sz="1200" noProof="0" dirty="0">
                          <a:solidFill>
                            <a:srgbClr val="324E9D"/>
                          </a:solidFill>
                          <a:effectLst/>
                        </a:rPr>
                        <a:t>plivački trening u triatlonu može da podrži</a:t>
                      </a:r>
                    </a:p>
                  </a:txBody>
                  <a:tcPr marL="68580" marR="68580" marT="0" marB="0"/>
                </a:tc>
                <a:extLst>
                  <a:ext uri="{0D108BD9-81ED-4DB2-BD59-A6C34878D82A}">
                    <a16:rowId xmlns:a16="http://schemas.microsoft.com/office/drawing/2014/main" val="10000"/>
                  </a:ext>
                </a:extLst>
              </a:tr>
            </a:tbl>
          </a:graphicData>
        </a:graphic>
      </p:graphicFrame>
      <p:graphicFrame>
        <p:nvGraphicFramePr>
          <p:cNvPr id="6" name="Tabella 5"/>
          <p:cNvGraphicFramePr>
            <a:graphicFrameLocks noGrp="1"/>
          </p:cNvGraphicFramePr>
          <p:nvPr/>
        </p:nvGraphicFramePr>
        <p:xfrm>
          <a:off x="746474" y="2391967"/>
          <a:ext cx="5729281" cy="181483"/>
        </p:xfrm>
        <a:graphic>
          <a:graphicData uri="http://schemas.openxmlformats.org/drawingml/2006/table">
            <a:tbl>
              <a:tblPr bandRow="1">
                <a:tableStyleId>{5940675A-B579-460E-94D1-54222C63F5DA}</a:tableStyleId>
              </a:tblPr>
              <a:tblGrid>
                <a:gridCol w="1009230">
                  <a:extLst>
                    <a:ext uri="{9D8B030D-6E8A-4147-A177-3AD203B41FA5}">
                      <a16:colId xmlns:a16="http://schemas.microsoft.com/office/drawing/2014/main" val="20000"/>
                    </a:ext>
                  </a:extLst>
                </a:gridCol>
                <a:gridCol w="4720051">
                  <a:extLst>
                    <a:ext uri="{9D8B030D-6E8A-4147-A177-3AD203B41FA5}">
                      <a16:colId xmlns:a16="http://schemas.microsoft.com/office/drawing/2014/main" val="20001"/>
                    </a:ext>
                  </a:extLst>
                </a:gridCol>
              </a:tblGrid>
              <a:tr h="0">
                <a:tc>
                  <a:txBody>
                    <a:bodyPr/>
                    <a:lstStyle/>
                    <a:p>
                      <a:pPr algn="ctr">
                        <a:lnSpc>
                          <a:spcPct val="115000"/>
                        </a:lnSpc>
                        <a:spcAft>
                          <a:spcPts val="1000"/>
                        </a:spcAft>
                      </a:pPr>
                      <a:r>
                        <a:rPr lang="sr-Latn-RS" altLang="it-IT" sz="1100" b="1" dirty="0">
                          <a:solidFill>
                            <a:srgbClr val="324E9D"/>
                          </a:solidFill>
                          <a:effectLst/>
                        </a:rPr>
                        <a:t>TRAJANJE</a:t>
                      </a:r>
                      <a:endParaRPr lang="sr-Latn-RS" altLang="it-IT" sz="1100" b="1" dirty="0">
                        <a:solidFill>
                          <a:srgbClr val="324E9D"/>
                        </a:solidFill>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Aft>
                          <a:spcPts val="1000"/>
                        </a:spcAft>
                      </a:pPr>
                      <a:r>
                        <a:rPr lang="it-IT" sz="1100" dirty="0">
                          <a:solidFill>
                            <a:srgbClr val="324E9D"/>
                          </a:solidFill>
                          <a:effectLst/>
                        </a:rPr>
                        <a:t>45’</a:t>
                      </a:r>
                      <a:endParaRPr lang="it-IT" sz="1100" dirty="0">
                        <a:solidFill>
                          <a:srgbClr val="324E9D"/>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10" name="Tabella 9"/>
          <p:cNvGraphicFramePr>
            <a:graphicFrameLocks noGrp="1"/>
          </p:cNvGraphicFramePr>
          <p:nvPr/>
        </p:nvGraphicFramePr>
        <p:xfrm>
          <a:off x="746760" y="2905125"/>
          <a:ext cx="5728970" cy="2839720"/>
        </p:xfrm>
        <a:graphic>
          <a:graphicData uri="http://schemas.openxmlformats.org/drawingml/2006/table">
            <a:tbl>
              <a:tblPr bandRow="1">
                <a:tableStyleId>{5940675A-B579-460E-94D1-54222C63F5DA}</a:tableStyleId>
              </a:tblPr>
              <a:tblGrid>
                <a:gridCol w="1009015">
                  <a:extLst>
                    <a:ext uri="{9D8B030D-6E8A-4147-A177-3AD203B41FA5}">
                      <a16:colId xmlns:a16="http://schemas.microsoft.com/office/drawing/2014/main" val="20000"/>
                    </a:ext>
                  </a:extLst>
                </a:gridCol>
                <a:gridCol w="4719955">
                  <a:extLst>
                    <a:ext uri="{9D8B030D-6E8A-4147-A177-3AD203B41FA5}">
                      <a16:colId xmlns:a16="http://schemas.microsoft.com/office/drawing/2014/main" val="20001"/>
                    </a:ext>
                  </a:extLst>
                </a:gridCol>
              </a:tblGrid>
              <a:tr h="210185">
                <a:tc>
                  <a:txBody>
                    <a:bodyPr/>
                    <a:lstStyle/>
                    <a:p>
                      <a:pPr algn="ctr">
                        <a:lnSpc>
                          <a:spcPct val="115000"/>
                        </a:lnSpc>
                        <a:spcAft>
                          <a:spcPts val="1000"/>
                        </a:spcAft>
                      </a:pPr>
                      <a:r>
                        <a:rPr lang="sr-Latn-RS" altLang="it-IT" sz="1100" b="1" kern="1200" dirty="0">
                          <a:solidFill>
                            <a:srgbClr val="324E9D"/>
                          </a:solidFill>
                          <a:effectLst/>
                        </a:rPr>
                        <a:t>TRAJANJE</a:t>
                      </a:r>
                      <a:endParaRPr lang="sr-Latn-RS" altLang="it-IT" sz="1100" b="1" kern="1200" dirty="0">
                        <a:solidFill>
                          <a:srgbClr val="324E9D"/>
                        </a:solidFill>
                        <a:effectLst/>
                        <a:latin typeface="+mn-lt"/>
                        <a:ea typeface="+mn-ea"/>
                        <a:cs typeface="+mn-cs"/>
                      </a:endParaRPr>
                    </a:p>
                  </a:txBody>
                  <a:tcPr marL="63500" marR="63500" marT="0" marB="0" anchor="ctr"/>
                </a:tc>
                <a:tc>
                  <a:txBody>
                    <a:bodyPr/>
                    <a:lstStyle/>
                    <a:p>
                      <a:pPr algn="just">
                        <a:lnSpc>
                          <a:spcPct val="115000"/>
                        </a:lnSpc>
                        <a:spcAft>
                          <a:spcPts val="1000"/>
                        </a:spcAft>
                      </a:pPr>
                      <a:r>
                        <a:rPr lang="sr-Latn-RS" altLang="it-IT" sz="1200" dirty="0">
                          <a:solidFill>
                            <a:srgbClr val="324E9D"/>
                          </a:solidFill>
                          <a:effectLst/>
                        </a:rPr>
                        <a:t>Oko </a:t>
                      </a:r>
                      <a:r>
                        <a:rPr lang="it-IT" sz="1200" dirty="0">
                          <a:solidFill>
                            <a:srgbClr val="324E9D"/>
                          </a:solidFill>
                          <a:effectLst/>
                        </a:rPr>
                        <a:t>5’</a:t>
                      </a:r>
                      <a:endParaRPr lang="it-IT" sz="1200" dirty="0">
                        <a:solidFill>
                          <a:srgbClr val="324E9D"/>
                        </a:solidFill>
                        <a:effectLst/>
                        <a:latin typeface="Calibri" panose="020F0502020204030204" pitchFamily="34" charset="0"/>
                        <a:ea typeface="+mn-ea"/>
                      </a:endParaRPr>
                    </a:p>
                  </a:txBody>
                  <a:tcPr marL="68580" marR="68580" marT="0" marB="0"/>
                </a:tc>
                <a:extLst>
                  <a:ext uri="{0D108BD9-81ED-4DB2-BD59-A6C34878D82A}">
                    <a16:rowId xmlns:a16="http://schemas.microsoft.com/office/drawing/2014/main" val="10000"/>
                  </a:ext>
                </a:extLst>
              </a:tr>
              <a:tr h="2629535">
                <a:tc>
                  <a:txBody>
                    <a:bodyPr/>
                    <a:lstStyle/>
                    <a:p>
                      <a:pPr algn="ctr">
                        <a:lnSpc>
                          <a:spcPct val="115000"/>
                        </a:lnSpc>
                        <a:spcAft>
                          <a:spcPts val="1000"/>
                        </a:spcAft>
                      </a:pPr>
                      <a:r>
                        <a:rPr lang="sr-Latn-RS" altLang="it-IT" sz="1100" b="1" kern="1200" dirty="0">
                          <a:solidFill>
                            <a:srgbClr val="324E9D"/>
                          </a:solidFill>
                          <a:effectLst/>
                        </a:rPr>
                        <a:t>SADRŽAJ</a:t>
                      </a:r>
                      <a:endParaRPr lang="sr-Latn-RS" altLang="it-IT" sz="1100" b="1" kern="1200" dirty="0">
                        <a:solidFill>
                          <a:srgbClr val="324E9D"/>
                        </a:solidFill>
                        <a:effectLst/>
                        <a:latin typeface="+mn-lt"/>
                        <a:ea typeface="+mn-ea"/>
                        <a:cs typeface="+mn-cs"/>
                      </a:endParaRPr>
                    </a:p>
                  </a:txBody>
                  <a:tcPr marL="63500" marR="63500" marT="0" marB="0" anchor="ctr"/>
                </a:tc>
                <a:tc>
                  <a:txBody>
                    <a:bodyPr/>
                    <a:lstStyle/>
                    <a:p>
                      <a:pPr algn="just">
                        <a:lnSpc>
                          <a:spcPct val="115000"/>
                        </a:lnSpc>
                        <a:spcAft>
                          <a:spcPts val="1000"/>
                        </a:spcAft>
                      </a:pPr>
                      <a:r>
                        <a:rPr lang="en-GB" sz="1200" kern="1200" noProof="0" dirty="0">
                          <a:solidFill>
                            <a:srgbClr val="324E9D"/>
                          </a:solidFill>
                          <a:effectLst/>
                        </a:rPr>
                        <a:t>Učenje disanja:</a:t>
                      </a:r>
                    </a:p>
                    <a:p>
                      <a:pPr algn="just">
                        <a:lnSpc>
                          <a:spcPct val="115000"/>
                        </a:lnSpc>
                        <a:spcAft>
                          <a:spcPts val="1000"/>
                        </a:spcAft>
                      </a:pPr>
                      <a:r>
                        <a:rPr lang="en-GB" sz="1200" kern="1200" noProof="0" dirty="0">
                          <a:solidFill>
                            <a:srgbClr val="324E9D"/>
                          </a:solidFill>
                          <a:effectLst/>
                        </a:rPr>
                        <a:t>Sportisti koji leže na tlu, ležeći na leđima, zatvore oče  i koncentrišu se na spoljašnje zvukove. Od sportista se zatim traži da širom otvore nozdrve i udahnu i izdahnu.</a:t>
                      </a:r>
                    </a:p>
                    <a:p>
                      <a:pPr algn="just">
                        <a:lnSpc>
                          <a:spcPct val="115000"/>
                        </a:lnSpc>
                        <a:spcAft>
                          <a:spcPts val="1000"/>
                        </a:spcAft>
                      </a:pPr>
                      <a:r>
                        <a:rPr lang="en-GB" sz="1200" kern="1200" noProof="0" dirty="0">
                          <a:solidFill>
                            <a:srgbClr val="324E9D"/>
                          </a:solidFill>
                          <a:effectLst/>
                        </a:rPr>
                        <a:t>Takođe možete uvesti nastavu trbušnog/dijafragmatičnog i torakalnog disanja i naknadno njihovu koordinaciju (pomozite sebi tako što ćete staviti ruke na stomak).</a:t>
                      </a:r>
                    </a:p>
                    <a:p>
                      <a:pPr algn="just">
                        <a:lnSpc>
                          <a:spcPct val="115000"/>
                        </a:lnSpc>
                        <a:spcAft>
                          <a:spcPts val="1000"/>
                        </a:spcAft>
                      </a:pPr>
                      <a:r>
                        <a:rPr lang="en-GB" sz="1200" kern="1200" noProof="0" dirty="0">
                          <a:solidFill>
                            <a:srgbClr val="324E9D"/>
                          </a:solidFill>
                          <a:effectLst/>
                        </a:rPr>
                        <a:t>Istovremeno, objasnite važnost dobrog znanja disanja i kako, u sportu, kruta i kontinuirano napeta mišićna dijafragma ne dozvoljava da se grudni koš optimalno širi, što je osnovni zahtev u sportskoj praksi.</a:t>
                      </a: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ella 11"/>
          <p:cNvGraphicFramePr>
            <a:graphicFrameLocks noGrp="1"/>
          </p:cNvGraphicFramePr>
          <p:nvPr/>
        </p:nvGraphicFramePr>
        <p:xfrm>
          <a:off x="739093" y="2628898"/>
          <a:ext cx="5736662" cy="197993"/>
        </p:xfrm>
        <a:graphic>
          <a:graphicData uri="http://schemas.openxmlformats.org/drawingml/2006/table">
            <a:tbl>
              <a:tblPr bandRow="1">
                <a:tableStyleId>{5940675A-B579-460E-94D1-54222C63F5DA}</a:tableStyleId>
              </a:tblPr>
              <a:tblGrid>
                <a:gridCol w="1010530">
                  <a:extLst>
                    <a:ext uri="{9D8B030D-6E8A-4147-A177-3AD203B41FA5}">
                      <a16:colId xmlns:a16="http://schemas.microsoft.com/office/drawing/2014/main" val="20000"/>
                    </a:ext>
                  </a:extLst>
                </a:gridCol>
                <a:gridCol w="4726132">
                  <a:extLst>
                    <a:ext uri="{9D8B030D-6E8A-4147-A177-3AD203B41FA5}">
                      <a16:colId xmlns:a16="http://schemas.microsoft.com/office/drawing/2014/main" val="20001"/>
                    </a:ext>
                  </a:extLst>
                </a:gridCol>
              </a:tblGrid>
              <a:tr h="0">
                <a:tc>
                  <a:txBody>
                    <a:bodyPr/>
                    <a:lstStyle/>
                    <a:p>
                      <a:pPr marL="0" algn="ctr" defTabSz="914400" rtl="0" eaLnBrk="1" latinLnBrk="0" hangingPunct="1">
                        <a:lnSpc>
                          <a:spcPct val="115000"/>
                        </a:lnSpc>
                        <a:spcAft>
                          <a:spcPts val="1000"/>
                        </a:spcAft>
                      </a:pPr>
                      <a:r>
                        <a:rPr lang="en-GB" sz="1100" b="1" kern="1200" noProof="0">
                          <a:solidFill>
                            <a:srgbClr val="324E9D"/>
                          </a:solidFill>
                          <a:effectLst/>
                        </a:rPr>
                        <a:t>MATERI</a:t>
                      </a:r>
                      <a:r>
                        <a:rPr lang="sr-Latn-RS" altLang="en-GB" sz="1100" b="1" kern="1200" noProof="0">
                          <a:solidFill>
                            <a:srgbClr val="324E9D"/>
                          </a:solidFill>
                          <a:effectLst/>
                        </a:rPr>
                        <a:t>J</a:t>
                      </a:r>
                      <a:r>
                        <a:rPr lang="en-GB" sz="1100" b="1" kern="1200" noProof="0">
                          <a:solidFill>
                            <a:srgbClr val="324E9D"/>
                          </a:solidFill>
                          <a:effectLst/>
                        </a:rPr>
                        <a:t>AL</a:t>
                      </a:r>
                      <a:endParaRPr lang="en-GB" sz="1100" b="1" kern="1200" noProof="0">
                        <a:solidFill>
                          <a:srgbClr val="324E9D"/>
                        </a:solidFill>
                        <a:effectLst/>
                        <a:latin typeface="+mn-lt"/>
                        <a:ea typeface="+mn-ea"/>
                        <a:cs typeface="+mn-cs"/>
                      </a:endParaRPr>
                    </a:p>
                  </a:txBody>
                  <a:tcPr marL="68580" marR="68580" marT="0" marB="0" anchor="ctr"/>
                </a:tc>
                <a:tc>
                  <a:txBody>
                    <a:bodyPr/>
                    <a:lstStyle/>
                    <a:p>
                      <a:pPr algn="just">
                        <a:lnSpc>
                          <a:spcPct val="115000"/>
                        </a:lnSpc>
                        <a:spcAft>
                          <a:spcPts val="1000"/>
                        </a:spcAft>
                      </a:pPr>
                      <a:r>
                        <a:rPr lang="sr-Latn-RS" altLang="en-GB" sz="1200" noProof="0" dirty="0">
                          <a:solidFill>
                            <a:srgbClr val="324E9D"/>
                          </a:solidFill>
                          <a:effectLst/>
                        </a:rPr>
                        <a:t>Oprema za plivanje , daska za plivanje , peraja , lopatice</a:t>
                      </a:r>
                      <a:endParaRPr lang="en-GB" sz="1200" noProof="0" dirty="0">
                        <a:solidFill>
                          <a:srgbClr val="324E9D"/>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13" name="Tabella 12"/>
          <p:cNvGraphicFramePr>
            <a:graphicFrameLocks noGrp="1"/>
          </p:cNvGraphicFramePr>
          <p:nvPr/>
        </p:nvGraphicFramePr>
        <p:xfrm>
          <a:off x="6994472" y="1911122"/>
          <a:ext cx="4082982" cy="788098"/>
        </p:xfrm>
        <a:graphic>
          <a:graphicData uri="http://schemas.openxmlformats.org/drawingml/2006/table">
            <a:tbl>
              <a:tblPr>
                <a:tableStyleId>{5940675A-B579-460E-94D1-54222C63F5DA}</a:tableStyleId>
              </a:tblPr>
              <a:tblGrid>
                <a:gridCol w="776287">
                  <a:extLst>
                    <a:ext uri="{9D8B030D-6E8A-4147-A177-3AD203B41FA5}">
                      <a16:colId xmlns:a16="http://schemas.microsoft.com/office/drawing/2014/main" val="20000"/>
                    </a:ext>
                  </a:extLst>
                </a:gridCol>
                <a:gridCol w="3306695">
                  <a:extLst>
                    <a:ext uri="{9D8B030D-6E8A-4147-A177-3AD203B41FA5}">
                      <a16:colId xmlns:a16="http://schemas.microsoft.com/office/drawing/2014/main" val="20001"/>
                    </a:ext>
                  </a:extLst>
                </a:gridCol>
              </a:tblGrid>
              <a:tr h="218484">
                <a:tc>
                  <a:txBody>
                    <a:bodyPr/>
                    <a:lstStyle/>
                    <a:p>
                      <a:pPr algn="ctr">
                        <a:lnSpc>
                          <a:spcPct val="115000"/>
                        </a:lnSpc>
                        <a:spcAft>
                          <a:spcPts val="1000"/>
                        </a:spcAft>
                      </a:pPr>
                      <a:r>
                        <a:rPr lang="sr-Latn-RS" altLang="it-IT" sz="1100" b="1" dirty="0">
                          <a:solidFill>
                            <a:srgbClr val="324E9D"/>
                          </a:solidFill>
                          <a:effectLst/>
                          <a:highlight>
                            <a:srgbClr val="FFFFFF"/>
                          </a:highlight>
                        </a:rPr>
                        <a:t>TRAJANJE</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sr-Latn-RS" altLang="it-IT" sz="1100" dirty="0">
                          <a:solidFill>
                            <a:srgbClr val="324E9D"/>
                          </a:solidFill>
                          <a:effectLst/>
                          <a:highlight>
                            <a:srgbClr val="FFFFFF"/>
                          </a:highlight>
                        </a:rPr>
                        <a:t>Oko</a:t>
                      </a:r>
                      <a:r>
                        <a:rPr lang="it-IT" sz="1100" dirty="0">
                          <a:solidFill>
                            <a:srgbClr val="324E9D"/>
                          </a:solidFill>
                          <a:effectLst/>
                          <a:highlight>
                            <a:srgbClr val="FFFFFF"/>
                          </a:highlight>
                        </a:rPr>
                        <a:t> 5’. 8x25 m</a:t>
                      </a:r>
                      <a:endParaRPr lang="it-IT" sz="1100"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tc>
                <a:extLst>
                  <a:ext uri="{0D108BD9-81ED-4DB2-BD59-A6C34878D82A}">
                    <a16:rowId xmlns:a16="http://schemas.microsoft.com/office/drawing/2014/main" val="10000"/>
                  </a:ext>
                </a:extLst>
              </a:tr>
              <a:tr h="569614">
                <a:tc>
                  <a:txBody>
                    <a:bodyPr/>
                    <a:lstStyle/>
                    <a:p>
                      <a:pPr algn="ctr">
                        <a:lnSpc>
                          <a:spcPct val="115000"/>
                        </a:lnSpc>
                        <a:spcAft>
                          <a:spcPts val="1000"/>
                        </a:spcAft>
                      </a:pPr>
                      <a:r>
                        <a:rPr lang="sr-Latn-RS" altLang="it-IT" sz="1100" b="1" dirty="0">
                          <a:solidFill>
                            <a:srgbClr val="324E9D"/>
                          </a:solidFill>
                          <a:effectLst/>
                          <a:highlight>
                            <a:srgbClr val="FFFFFF"/>
                          </a:highlight>
                        </a:rPr>
                        <a:t>SADRŽAJ</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GB" sz="1100" noProof="0" dirty="0">
                          <a:solidFill>
                            <a:srgbClr val="324E9D"/>
                          </a:solidFill>
                          <a:effectLst/>
                          <a:highlight>
                            <a:srgbClr val="FFFFFF"/>
                          </a:highlight>
                        </a:rPr>
                        <a:t>Plivajte sa daskom (samo jednom rukom) i dišite bočno. Varijacija: uradite vežbu oslanjajući se na </a:t>
                      </a:r>
                      <a:r>
                        <a:rPr lang="sr-Latn-RS" altLang="en-GB" sz="1100" noProof="0" dirty="0">
                          <a:solidFill>
                            <a:srgbClr val="324E9D"/>
                          </a:solidFill>
                          <a:effectLst/>
                          <a:highlight>
                            <a:srgbClr val="FFFFFF"/>
                          </a:highlight>
                        </a:rPr>
                        <a:t>dasku</a:t>
                      </a:r>
                      <a:r>
                        <a:rPr lang="en-GB" sz="1100" noProof="0" dirty="0">
                          <a:solidFill>
                            <a:srgbClr val="324E9D"/>
                          </a:solidFill>
                          <a:effectLst/>
                          <a:highlight>
                            <a:srgbClr val="FFFFFF"/>
                          </a:highlight>
                        </a:rPr>
                        <a:t> da biste smanjili plutajuću površinu </a:t>
                      </a:r>
                      <a:r>
                        <a:rPr lang="sr-Latn-RS" altLang="en-GB" sz="1100" noProof="0" dirty="0">
                          <a:solidFill>
                            <a:srgbClr val="324E9D"/>
                          </a:solidFill>
                          <a:effectLst/>
                          <a:highlight>
                            <a:srgbClr val="FFFFFF"/>
                          </a:highlight>
                        </a:rPr>
                        <a:t> </a:t>
                      </a:r>
                    </a:p>
                  </a:txBody>
                  <a:tcPr marL="63500" marR="63500" marT="0" marB="0"/>
                </a:tc>
                <a:extLst>
                  <a:ext uri="{0D108BD9-81ED-4DB2-BD59-A6C34878D82A}">
                    <a16:rowId xmlns:a16="http://schemas.microsoft.com/office/drawing/2014/main" val="10001"/>
                  </a:ext>
                </a:extLst>
              </a:tr>
            </a:tbl>
          </a:graphicData>
        </a:graphic>
      </p:graphicFrame>
      <p:graphicFrame>
        <p:nvGraphicFramePr>
          <p:cNvPr id="14" name="Tabella 13"/>
          <p:cNvGraphicFramePr>
            <a:graphicFrameLocks noGrp="1"/>
          </p:cNvGraphicFramePr>
          <p:nvPr/>
        </p:nvGraphicFramePr>
        <p:xfrm>
          <a:off x="6994472" y="2810318"/>
          <a:ext cx="4090363" cy="650790"/>
        </p:xfrm>
        <a:graphic>
          <a:graphicData uri="http://schemas.openxmlformats.org/drawingml/2006/table">
            <a:tbl>
              <a:tblPr>
                <a:tableStyleId>{5940675A-B579-460E-94D1-54222C63F5DA}</a:tableStyleId>
              </a:tblPr>
              <a:tblGrid>
                <a:gridCol w="783668">
                  <a:extLst>
                    <a:ext uri="{9D8B030D-6E8A-4147-A177-3AD203B41FA5}">
                      <a16:colId xmlns:a16="http://schemas.microsoft.com/office/drawing/2014/main" val="20000"/>
                    </a:ext>
                  </a:extLst>
                </a:gridCol>
                <a:gridCol w="3306695">
                  <a:extLst>
                    <a:ext uri="{9D8B030D-6E8A-4147-A177-3AD203B41FA5}">
                      <a16:colId xmlns:a16="http://schemas.microsoft.com/office/drawing/2014/main" val="20001"/>
                    </a:ext>
                  </a:extLst>
                </a:gridCol>
              </a:tblGrid>
              <a:tr h="276521">
                <a:tc>
                  <a:txBody>
                    <a:bodyPr/>
                    <a:lstStyle/>
                    <a:p>
                      <a:pPr algn="ctr">
                        <a:lnSpc>
                          <a:spcPct val="115000"/>
                        </a:lnSpc>
                        <a:spcAft>
                          <a:spcPts val="1000"/>
                        </a:spcAft>
                      </a:pPr>
                      <a:r>
                        <a:rPr lang="sr-Latn-RS" altLang="it-IT" sz="1100" b="1" dirty="0">
                          <a:solidFill>
                            <a:srgbClr val="324E9D"/>
                          </a:solidFill>
                          <a:effectLst/>
                          <a:highlight>
                            <a:srgbClr val="FFFFFF"/>
                          </a:highlight>
                        </a:rPr>
                        <a:t>TRAJANJE</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sr-Latn-RS" altLang="it-IT" sz="1100" dirty="0">
                          <a:solidFill>
                            <a:srgbClr val="324E9D"/>
                          </a:solidFill>
                          <a:effectLst/>
                          <a:highlight>
                            <a:srgbClr val="FFFFFF"/>
                          </a:highlight>
                        </a:rPr>
                        <a:t>Oko</a:t>
                      </a:r>
                      <a:r>
                        <a:rPr lang="it-IT" sz="1100" dirty="0">
                          <a:solidFill>
                            <a:srgbClr val="324E9D"/>
                          </a:solidFill>
                          <a:effectLst/>
                          <a:highlight>
                            <a:srgbClr val="FFFFFF"/>
                          </a:highlight>
                        </a:rPr>
                        <a:t> 5’ 4x25m </a:t>
                      </a:r>
                      <a:endParaRPr lang="it-IT" sz="1100"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extLst>
                  <a:ext uri="{0D108BD9-81ED-4DB2-BD59-A6C34878D82A}">
                    <a16:rowId xmlns:a16="http://schemas.microsoft.com/office/drawing/2014/main" val="10000"/>
                  </a:ext>
                </a:extLst>
              </a:tr>
              <a:tr h="318736">
                <a:tc>
                  <a:txBody>
                    <a:bodyPr/>
                    <a:lstStyle/>
                    <a:p>
                      <a:pPr algn="ctr">
                        <a:lnSpc>
                          <a:spcPct val="115000"/>
                        </a:lnSpc>
                        <a:spcAft>
                          <a:spcPts val="1000"/>
                        </a:spcAft>
                      </a:pPr>
                      <a:r>
                        <a:rPr lang="sr-Latn-RS" altLang="it-IT" sz="1100" b="1" dirty="0">
                          <a:solidFill>
                            <a:srgbClr val="324E9D"/>
                          </a:solidFill>
                          <a:effectLst/>
                          <a:highlight>
                            <a:srgbClr val="FFFFFF"/>
                          </a:highlight>
                        </a:rPr>
                        <a:t>SADRŽAJ</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GB" sz="1100" noProof="0" dirty="0">
                          <a:solidFill>
                            <a:srgbClr val="324E9D"/>
                          </a:solidFill>
                          <a:effectLst/>
                          <a:highlight>
                            <a:srgbClr val="FFFFFF"/>
                          </a:highlight>
                        </a:rPr>
                        <a:t>Uključivanje frontalnog disanja u plivanju slobodnim stilom</a:t>
                      </a:r>
                    </a:p>
                  </a:txBody>
                  <a:tcPr marL="63500" marR="63500" marT="0" marB="0" anchor="ctr"/>
                </a:tc>
                <a:extLst>
                  <a:ext uri="{0D108BD9-81ED-4DB2-BD59-A6C34878D82A}">
                    <a16:rowId xmlns:a16="http://schemas.microsoft.com/office/drawing/2014/main" val="10001"/>
                  </a:ext>
                </a:extLst>
              </a:tr>
            </a:tbl>
          </a:graphicData>
        </a:graphic>
      </p:graphicFrame>
      <p:graphicFrame>
        <p:nvGraphicFramePr>
          <p:cNvPr id="15" name="Tabella 14"/>
          <p:cNvGraphicFramePr>
            <a:graphicFrameLocks noGrp="1"/>
          </p:cNvGraphicFramePr>
          <p:nvPr/>
        </p:nvGraphicFramePr>
        <p:xfrm>
          <a:off x="6994473" y="3508126"/>
          <a:ext cx="4082982" cy="681609"/>
        </p:xfrm>
        <a:graphic>
          <a:graphicData uri="http://schemas.openxmlformats.org/drawingml/2006/table">
            <a:tbl>
              <a:tblPr>
                <a:tableStyleId>{5940675A-B579-460E-94D1-54222C63F5DA}</a:tableStyleId>
              </a:tblPr>
              <a:tblGrid>
                <a:gridCol w="782253">
                  <a:extLst>
                    <a:ext uri="{9D8B030D-6E8A-4147-A177-3AD203B41FA5}">
                      <a16:colId xmlns:a16="http://schemas.microsoft.com/office/drawing/2014/main" val="20000"/>
                    </a:ext>
                  </a:extLst>
                </a:gridCol>
                <a:gridCol w="3300729">
                  <a:extLst>
                    <a:ext uri="{9D8B030D-6E8A-4147-A177-3AD203B41FA5}">
                      <a16:colId xmlns:a16="http://schemas.microsoft.com/office/drawing/2014/main" val="20001"/>
                    </a:ext>
                  </a:extLst>
                </a:gridCol>
              </a:tblGrid>
              <a:tr h="307340">
                <a:tc>
                  <a:txBody>
                    <a:bodyPr/>
                    <a:lstStyle/>
                    <a:p>
                      <a:pPr marL="0" algn="ctr" defTabSz="914400" rtl="0" eaLnBrk="1" latinLnBrk="0" hangingPunct="1">
                        <a:lnSpc>
                          <a:spcPct val="115000"/>
                        </a:lnSpc>
                        <a:spcAft>
                          <a:spcPts val="1000"/>
                        </a:spcAft>
                      </a:pPr>
                      <a:r>
                        <a:rPr lang="sr-Latn-RS" altLang="it-IT" sz="1100" b="1" kern="1200" dirty="0">
                          <a:solidFill>
                            <a:srgbClr val="324E9D"/>
                          </a:solidFill>
                          <a:effectLst/>
                          <a:highlight>
                            <a:srgbClr val="FFFFFF"/>
                          </a:highlight>
                        </a:rPr>
                        <a:t>TRAJANJE</a:t>
                      </a:r>
                      <a:endParaRPr lang="sr-Latn-RS" altLang="it-IT" sz="1100" b="1" kern="1200" dirty="0">
                        <a:solidFill>
                          <a:srgbClr val="324E9D"/>
                        </a:solidFill>
                        <a:effectLst/>
                        <a:highlight>
                          <a:srgbClr val="FFFFFF"/>
                        </a:highlight>
                        <a:latin typeface="+mn-lt"/>
                        <a:ea typeface="+mn-ea"/>
                        <a:cs typeface="+mn-cs"/>
                      </a:endParaRPr>
                    </a:p>
                  </a:txBody>
                  <a:tcPr marL="63500" marR="63500" marT="0" marB="0" anchor="ctr"/>
                </a:tc>
                <a:tc>
                  <a:txBody>
                    <a:bodyPr/>
                    <a:lstStyle/>
                    <a:p>
                      <a:pPr marL="0" algn="l" defTabSz="914400" rtl="0" eaLnBrk="1" latinLnBrk="0" hangingPunct="1">
                        <a:lnSpc>
                          <a:spcPct val="115000"/>
                        </a:lnSpc>
                        <a:spcAft>
                          <a:spcPts val="1000"/>
                        </a:spcAft>
                      </a:pPr>
                      <a:r>
                        <a:rPr lang="sr-Latn-RS" altLang="en-GB" sz="1100" kern="1200" noProof="0">
                          <a:solidFill>
                            <a:srgbClr val="324E9D"/>
                          </a:solidFill>
                          <a:effectLst/>
                          <a:highlight>
                            <a:srgbClr val="FFFFFF"/>
                          </a:highlight>
                        </a:rPr>
                        <a:t>Oko</a:t>
                      </a:r>
                      <a:r>
                        <a:rPr lang="en-GB" sz="1100" kern="1200" noProof="0">
                          <a:solidFill>
                            <a:srgbClr val="324E9D"/>
                          </a:solidFill>
                          <a:effectLst/>
                          <a:highlight>
                            <a:srgbClr val="FFFFFF"/>
                          </a:highlight>
                        </a:rPr>
                        <a:t> 5’. 4x25m</a:t>
                      </a:r>
                      <a:r>
                        <a:rPr lang="sr-Latn-RS" altLang="en-GB" sz="1100" kern="1200" noProof="0">
                          <a:solidFill>
                            <a:srgbClr val="324E9D"/>
                          </a:solidFill>
                          <a:effectLst/>
                          <a:highlight>
                            <a:srgbClr val="FFFFFF"/>
                          </a:highlight>
                        </a:rPr>
                        <a:t> </a:t>
                      </a:r>
                      <a:endParaRPr lang="sr-Latn-RS" altLang="en-GB" sz="1100" kern="1200" noProof="0">
                        <a:solidFill>
                          <a:srgbClr val="324E9D"/>
                        </a:solidFill>
                        <a:effectLst/>
                        <a:highlight>
                          <a:srgbClr val="FFFFFF"/>
                        </a:highlight>
                        <a:latin typeface="+mn-lt"/>
                        <a:ea typeface="+mn-ea"/>
                        <a:cs typeface="+mn-cs"/>
                      </a:endParaRPr>
                    </a:p>
                  </a:txBody>
                  <a:tcPr marL="63500" marR="63500" marT="0" marB="0" anchor="ctr"/>
                </a:tc>
                <a:extLst>
                  <a:ext uri="{0D108BD9-81ED-4DB2-BD59-A6C34878D82A}">
                    <a16:rowId xmlns:a16="http://schemas.microsoft.com/office/drawing/2014/main" val="10000"/>
                  </a:ext>
                </a:extLst>
              </a:tr>
              <a:tr h="307244">
                <a:tc>
                  <a:txBody>
                    <a:bodyPr/>
                    <a:lstStyle/>
                    <a:p>
                      <a:pPr marL="0" algn="ctr" defTabSz="914400" rtl="0" eaLnBrk="1" latinLnBrk="0" hangingPunct="1">
                        <a:lnSpc>
                          <a:spcPct val="115000"/>
                        </a:lnSpc>
                        <a:spcAft>
                          <a:spcPts val="1000"/>
                        </a:spcAft>
                      </a:pPr>
                      <a:r>
                        <a:rPr lang="sr-Latn-RS" altLang="it-IT" sz="1100" b="1" kern="1200" dirty="0">
                          <a:solidFill>
                            <a:srgbClr val="324E9D"/>
                          </a:solidFill>
                          <a:effectLst/>
                          <a:highlight>
                            <a:srgbClr val="FFFFFF"/>
                          </a:highlight>
                        </a:rPr>
                        <a:t>SADRŽAJ</a:t>
                      </a:r>
                      <a:endParaRPr lang="sr-Latn-RS" altLang="it-IT" sz="1100" b="1" kern="1200" dirty="0">
                        <a:solidFill>
                          <a:srgbClr val="324E9D"/>
                        </a:solidFill>
                        <a:effectLst/>
                        <a:highlight>
                          <a:srgbClr val="FFFFFF"/>
                        </a:highlight>
                        <a:latin typeface="+mn-lt"/>
                        <a:ea typeface="+mn-ea"/>
                        <a:cs typeface="+mn-cs"/>
                      </a:endParaRPr>
                    </a:p>
                  </a:txBody>
                  <a:tcPr marL="63500" marR="63500" marT="0" marB="0" anchor="ctr"/>
                </a:tc>
                <a:tc>
                  <a:txBody>
                    <a:bodyPr/>
                    <a:lstStyle/>
                    <a:p>
                      <a:pPr marL="0" algn="l" defTabSz="914400" rtl="0" eaLnBrk="1" latinLnBrk="0" hangingPunct="1">
                        <a:lnSpc>
                          <a:spcPct val="115000"/>
                        </a:lnSpc>
                        <a:spcAft>
                          <a:spcPts val="1000"/>
                        </a:spcAft>
                      </a:pPr>
                      <a:r>
                        <a:rPr lang="en-GB" sz="1100" kern="1200" noProof="0" dirty="0">
                          <a:solidFill>
                            <a:srgbClr val="324E9D"/>
                          </a:solidFill>
                          <a:effectLst/>
                          <a:highlight>
                            <a:srgbClr val="FFFFFF"/>
                          </a:highlight>
                        </a:rPr>
                        <a:t>Plivajte „u grupi” počevši od 2/3 staze u isto vreme , svi zajedno</a:t>
                      </a:r>
                    </a:p>
                  </a:txBody>
                  <a:tcPr marL="63500" marR="63500" marT="0" marB="0" anchor="ctr"/>
                </a:tc>
                <a:extLst>
                  <a:ext uri="{0D108BD9-81ED-4DB2-BD59-A6C34878D82A}">
                    <a16:rowId xmlns:a16="http://schemas.microsoft.com/office/drawing/2014/main" val="10001"/>
                  </a:ext>
                </a:extLst>
              </a:tr>
            </a:tbl>
          </a:graphicData>
        </a:graphic>
      </p:graphicFrame>
      <p:graphicFrame>
        <p:nvGraphicFramePr>
          <p:cNvPr id="16" name="Tabella 15"/>
          <p:cNvGraphicFramePr>
            <a:graphicFrameLocks noGrp="1"/>
          </p:cNvGraphicFramePr>
          <p:nvPr/>
        </p:nvGraphicFramePr>
        <p:xfrm>
          <a:off x="6994472" y="4300731"/>
          <a:ext cx="4090363" cy="1147762"/>
        </p:xfrm>
        <a:graphic>
          <a:graphicData uri="http://schemas.openxmlformats.org/drawingml/2006/table">
            <a:tbl>
              <a:tblPr>
                <a:tableStyleId>{5940675A-B579-460E-94D1-54222C63F5DA}</a:tableStyleId>
              </a:tblPr>
              <a:tblGrid>
                <a:gridCol w="783668">
                  <a:extLst>
                    <a:ext uri="{9D8B030D-6E8A-4147-A177-3AD203B41FA5}">
                      <a16:colId xmlns:a16="http://schemas.microsoft.com/office/drawing/2014/main" val="20000"/>
                    </a:ext>
                  </a:extLst>
                </a:gridCol>
                <a:gridCol w="3306695">
                  <a:extLst>
                    <a:ext uri="{9D8B030D-6E8A-4147-A177-3AD203B41FA5}">
                      <a16:colId xmlns:a16="http://schemas.microsoft.com/office/drawing/2014/main" val="20001"/>
                    </a:ext>
                  </a:extLst>
                </a:gridCol>
              </a:tblGrid>
              <a:tr h="191181">
                <a:tc>
                  <a:txBody>
                    <a:bodyPr/>
                    <a:lstStyle/>
                    <a:p>
                      <a:pPr algn="ctr">
                        <a:lnSpc>
                          <a:spcPct val="115000"/>
                        </a:lnSpc>
                        <a:spcAft>
                          <a:spcPts val="1000"/>
                        </a:spcAft>
                      </a:pPr>
                      <a:r>
                        <a:rPr lang="sr-Latn-RS" altLang="en-GB" sz="1100" b="1" noProof="0">
                          <a:solidFill>
                            <a:srgbClr val="324E9D"/>
                          </a:solidFill>
                          <a:effectLst/>
                          <a:highlight>
                            <a:srgbClr val="FFFFFF"/>
                          </a:highlight>
                        </a:rPr>
                        <a:t>TRAJANJE</a:t>
                      </a:r>
                      <a:endParaRPr lang="sr-Latn-RS" altLang="en-GB" sz="1100" b="1" noProof="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sr-Latn-RS" altLang="en-GB" sz="1100" noProof="0">
                          <a:solidFill>
                            <a:srgbClr val="324E9D"/>
                          </a:solidFill>
                          <a:effectLst/>
                          <a:highlight>
                            <a:srgbClr val="FFFFFF"/>
                          </a:highlight>
                        </a:rPr>
                        <a:t>Oko</a:t>
                      </a:r>
                      <a:r>
                        <a:rPr lang="en-GB" sz="1100" noProof="0">
                          <a:solidFill>
                            <a:srgbClr val="324E9D"/>
                          </a:solidFill>
                          <a:effectLst/>
                          <a:highlight>
                            <a:srgbClr val="FFFFFF"/>
                          </a:highlight>
                        </a:rPr>
                        <a:t> 5’</a:t>
                      </a:r>
                      <a:endParaRPr lang="en-GB" sz="1100" noProof="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tc>
                <a:extLst>
                  <a:ext uri="{0D108BD9-81ED-4DB2-BD59-A6C34878D82A}">
                    <a16:rowId xmlns:a16="http://schemas.microsoft.com/office/drawing/2014/main" val="10000"/>
                  </a:ext>
                </a:extLst>
              </a:tr>
              <a:tr h="956581">
                <a:tc>
                  <a:txBody>
                    <a:bodyPr/>
                    <a:lstStyle/>
                    <a:p>
                      <a:pPr algn="ctr">
                        <a:lnSpc>
                          <a:spcPct val="115000"/>
                        </a:lnSpc>
                        <a:spcAft>
                          <a:spcPts val="1000"/>
                        </a:spcAft>
                      </a:pPr>
                      <a:r>
                        <a:rPr lang="sr-Latn-RS" altLang="en-GB" sz="1100" b="1" noProof="0" dirty="0">
                          <a:solidFill>
                            <a:srgbClr val="324E9D"/>
                          </a:solidFill>
                          <a:effectLst/>
                          <a:highlight>
                            <a:srgbClr val="FFFFFF"/>
                          </a:highlight>
                        </a:rPr>
                        <a:t>SADRŽAJ</a:t>
                      </a:r>
                      <a:endParaRPr lang="sr-Latn-RS" altLang="en-GB" sz="1100" b="1" noProof="0"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GB" sz="1100" noProof="0" dirty="0">
                          <a:solidFill>
                            <a:srgbClr val="324E9D"/>
                          </a:solidFill>
                          <a:effectLst/>
                          <a:highlight>
                            <a:srgbClr val="FFFFFF"/>
                          </a:highlight>
                        </a:rPr>
                        <a:t>Ako je na raspolaganju plitak bazen, moguće je više puta gurati dno, stvarajući napredak imitirajući klasično kretanje delfina na površini vode, da bi se reprodukovala tipična veština početka nekih trka u triatlonu</a:t>
                      </a:r>
                    </a:p>
                  </a:txBody>
                  <a:tcPr marL="63500" marR="63500" marT="0" marB="0"/>
                </a:tc>
                <a:extLst>
                  <a:ext uri="{0D108BD9-81ED-4DB2-BD59-A6C34878D82A}">
                    <a16:rowId xmlns:a16="http://schemas.microsoft.com/office/drawing/2014/main" val="10001"/>
                  </a:ext>
                </a:extLst>
              </a:tr>
            </a:tbl>
          </a:graphicData>
        </a:graphic>
      </p:graphicFrame>
      <p:sp>
        <p:nvSpPr>
          <p:cNvPr id="3" name="Title 1"/>
          <p:cNvSpPr txBox="1">
            <a:spLocks noGrp="1"/>
          </p:cNvSpPr>
          <p:nvPr/>
        </p:nvSpPr>
        <p:spPr>
          <a:xfrm>
            <a:off x="1163320" y="426720"/>
            <a:ext cx="8049260" cy="719455"/>
          </a:xfrm>
          <a:prstGeom prst="rect">
            <a:avLst/>
          </a:prstGeom>
        </p:spPr>
        <p:txBody>
          <a:bodyPr vert="horz" lIns="91440" tIns="45720" rIns="91440" bIns="0" rtlCol="0" anchor="b">
            <a:normAutofit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Uputstva za realizaciju </a:t>
            </a:r>
            <a:endParaRPr lang="it-IT" sz="2400" dirty="0"/>
          </a:p>
        </p:txBody>
      </p:sp>
      <p:pic>
        <p:nvPicPr>
          <p:cNvPr id="17" name="Picture 1" descr="IMG_256"/>
          <p:cNvPicPr>
            <a:picLocks noChangeAspect="1"/>
          </p:cNvPicPr>
          <p:nvPr/>
        </p:nvPicPr>
        <p:blipFill>
          <a:blip r:embed="rId4"/>
          <a:stretch>
            <a:fillRect/>
          </a:stretch>
        </p:blipFill>
        <p:spPr>
          <a:xfrm>
            <a:off x="417830" y="388620"/>
            <a:ext cx="504825" cy="673100"/>
          </a:xfrm>
          <a:prstGeom prst="rect">
            <a:avLst/>
          </a:prstGeom>
          <a:noFill/>
          <a:ln w="9525">
            <a:noFill/>
          </a:ln>
        </p:spPr>
      </p:pic>
      <p:pic>
        <p:nvPicPr>
          <p:cNvPr id="19" name="Immagine 1" descr="Immagine che contiene Carattere, Elementi grafici, logo, grafica&#10;&#10;Descrizione generata automaticamente"/>
          <p:cNvPicPr>
            <a:picLocks noChangeAspect="1"/>
          </p:cNvPicPr>
          <p:nvPr/>
        </p:nvPicPr>
        <p:blipFill>
          <a:blip r:embed="rId5"/>
          <a:stretch>
            <a:fillRect/>
          </a:stretch>
        </p:blipFill>
        <p:spPr>
          <a:xfrm>
            <a:off x="6096000" y="6019165"/>
            <a:ext cx="3428365" cy="7023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8</a:t>
            </a:fld>
            <a:endParaRPr lang="en-GB" noProof="0"/>
          </a:p>
        </p:txBody>
      </p:sp>
      <p:pic>
        <p:nvPicPr>
          <p:cNvPr id="4" name="Immagine 3"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3"/>
          <a:stretch>
            <a:fillRect/>
          </a:stretch>
        </p:blipFill>
        <p:spPr>
          <a:xfrm>
            <a:off x="10939714" y="5892804"/>
            <a:ext cx="1154739" cy="876291"/>
          </a:xfrm>
          <a:prstGeom prst="rect">
            <a:avLst/>
          </a:prstGeom>
        </p:spPr>
      </p:pic>
      <p:graphicFrame>
        <p:nvGraphicFramePr>
          <p:cNvPr id="7" name="Tabella 6"/>
          <p:cNvGraphicFramePr>
            <a:graphicFrameLocks noGrp="1"/>
          </p:cNvGraphicFramePr>
          <p:nvPr/>
        </p:nvGraphicFramePr>
        <p:xfrm>
          <a:off x="709301" y="1715001"/>
          <a:ext cx="10437670" cy="4028250"/>
        </p:xfrm>
        <a:graphic>
          <a:graphicData uri="http://schemas.openxmlformats.org/drawingml/2006/table">
            <a:tbl>
              <a:tblPr>
                <a:tableStyleId>{5940675A-B579-460E-94D1-54222C63F5DA}</a:tableStyleId>
              </a:tblPr>
              <a:tblGrid>
                <a:gridCol w="1734820">
                  <a:extLst>
                    <a:ext uri="{9D8B030D-6E8A-4147-A177-3AD203B41FA5}">
                      <a16:colId xmlns:a16="http://schemas.microsoft.com/office/drawing/2014/main" val="20000"/>
                    </a:ext>
                  </a:extLst>
                </a:gridCol>
                <a:gridCol w="8702850">
                  <a:extLst>
                    <a:ext uri="{9D8B030D-6E8A-4147-A177-3AD203B41FA5}">
                      <a16:colId xmlns:a16="http://schemas.microsoft.com/office/drawing/2014/main" val="20001"/>
                    </a:ext>
                  </a:extLst>
                </a:gridCol>
              </a:tblGrid>
              <a:tr h="3409950">
                <a:tc>
                  <a:txBody>
                    <a:bodyPr/>
                    <a:lstStyle/>
                    <a:p>
                      <a:pPr algn="ctr">
                        <a:lnSpc>
                          <a:spcPct val="115000"/>
                        </a:lnSpc>
                        <a:spcAft>
                          <a:spcPts val="1000"/>
                        </a:spcAft>
                      </a:pPr>
                      <a:r>
                        <a:rPr lang="sr-Latn-RS" altLang="en-GB" sz="1500" b="1" noProof="0">
                          <a:solidFill>
                            <a:srgbClr val="324E9D"/>
                          </a:solidFill>
                          <a:effectLst/>
                          <a:highlight>
                            <a:srgbClr val="FFFFFF"/>
                          </a:highlight>
                        </a:rPr>
                        <a:t>PREDLOG IGARA</a:t>
                      </a:r>
                      <a:endParaRPr lang="sr-Latn-RS" altLang="en-GB" sz="1500" b="1" noProof="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GB" sz="1500" noProof="0" dirty="0">
                          <a:solidFill>
                            <a:srgbClr val="324E9D"/>
                          </a:solidFill>
                          <a:effectLst/>
                          <a:highlight>
                            <a:srgbClr val="FFFFFF"/>
                          </a:highlight>
                        </a:rPr>
                        <a:t>Sportista počinje sa zaranjanjem i stiže do sredine bazena gde se nalazi prepreka (plutajuća bova/prsluk za spasavanje/daska). Sportista ga zaobilazi i vraća se do zida, prelazi u traku pored nje i slobodno pliva ceo bazen.</a:t>
                      </a:r>
                    </a:p>
                    <a:p>
                      <a:pPr algn="just">
                        <a:lnSpc>
                          <a:spcPct val="115000"/>
                        </a:lnSpc>
                        <a:spcAft>
                          <a:spcPts val="1000"/>
                        </a:spcAft>
                      </a:pPr>
                      <a:r>
                        <a:rPr lang="en-GB" sz="1500" noProof="0" dirty="0">
                          <a:solidFill>
                            <a:srgbClr val="324E9D"/>
                          </a:solidFill>
                          <a:effectLst/>
                          <a:highlight>
                            <a:srgbClr val="FFFFFF"/>
                          </a:highlight>
                        </a:rPr>
                        <a:t>Na kraju bazena su postavljene daske: sportista uzima jednu, prolazi ispod trake i udara nogama slobodnim stilom (ili leđno).</a:t>
                      </a:r>
                    </a:p>
                    <a:p>
                      <a:pPr algn="just">
                        <a:lnSpc>
                          <a:spcPct val="115000"/>
                        </a:lnSpc>
                        <a:spcAft>
                          <a:spcPts val="1000"/>
                        </a:spcAft>
                      </a:pPr>
                      <a:r>
                        <a:rPr lang="en-GB" sz="1500" noProof="0" dirty="0">
                          <a:solidFill>
                            <a:srgbClr val="324E9D"/>
                          </a:solidFill>
                          <a:effectLst/>
                          <a:highlight>
                            <a:srgbClr val="FFFFFF"/>
                          </a:highlight>
                        </a:rPr>
                        <a:t>Došavši do dna bazena, pušta dasku i izlazi iz bazena, trči oko 5 metara (pažljivo!) i zatim zaranja, obavljajući deo plivanja pod vodom, a ostatak bazena trčeći u vodi (ako je bazen dovoljno plitak). </a:t>
                      </a:r>
                    </a:p>
                    <a:p>
                      <a:pPr algn="just">
                        <a:lnSpc>
                          <a:spcPct val="115000"/>
                        </a:lnSpc>
                        <a:spcAft>
                          <a:spcPts val="1000"/>
                        </a:spcAft>
                      </a:pPr>
                      <a:r>
                        <a:rPr lang="en-GB" sz="1500" noProof="0" dirty="0">
                          <a:solidFill>
                            <a:srgbClr val="324E9D"/>
                          </a:solidFill>
                          <a:effectLst/>
                          <a:highlight>
                            <a:srgbClr val="FFFFFF"/>
                          </a:highlight>
                        </a:rPr>
                        <a:t>Kada sportista stigne do cilja, on izlazi iz vode i sledeći sportista će startovati</a:t>
                      </a:r>
                    </a:p>
                    <a:p>
                      <a:pPr algn="just">
                        <a:lnSpc>
                          <a:spcPct val="115000"/>
                        </a:lnSpc>
                        <a:spcAft>
                          <a:spcPts val="1000"/>
                        </a:spcAft>
                      </a:pPr>
                      <a:r>
                        <a:rPr lang="en-GB" sz="1500" noProof="0" dirty="0">
                          <a:solidFill>
                            <a:srgbClr val="324E9D"/>
                          </a:solidFill>
                          <a:effectLst/>
                          <a:highlight>
                            <a:srgbClr val="FFFFFF"/>
                          </a:highlight>
                        </a:rPr>
                        <a:t>VARIJANTE:</a:t>
                      </a:r>
                    </a:p>
                    <a:p>
                      <a:pPr algn="just">
                        <a:lnSpc>
                          <a:spcPct val="115000"/>
                        </a:lnSpc>
                        <a:spcAft>
                          <a:spcPts val="1000"/>
                        </a:spcAft>
                      </a:pPr>
                      <a:r>
                        <a:rPr lang="en-GB" sz="1500" noProof="0" dirty="0">
                          <a:solidFill>
                            <a:srgbClr val="324E9D"/>
                          </a:solidFill>
                          <a:effectLst/>
                          <a:highlight>
                            <a:srgbClr val="FFFFFF"/>
                          </a:highlight>
                        </a:rPr>
                        <a:t>Postavite više prepreka duž bazena i uradite slalom ili napravite mini-stazu, ne samo za plivački deo već i za ostale delove staze</a:t>
                      </a:r>
                    </a:p>
                    <a:p>
                      <a:pPr algn="just">
                        <a:lnSpc>
                          <a:spcPct val="115000"/>
                        </a:lnSpc>
                        <a:spcAft>
                          <a:spcPts val="1000"/>
                        </a:spcAft>
                      </a:pPr>
                      <a:r>
                        <a:rPr lang="en-GB" sz="1500" noProof="0" dirty="0">
                          <a:solidFill>
                            <a:srgbClr val="324E9D"/>
                          </a:solidFill>
                          <a:effectLst/>
                          <a:highlight>
                            <a:srgbClr val="FFFFFF"/>
                          </a:highlight>
                        </a:rPr>
                        <a:t>Umesto daske možete da udarate nogama bez ikakvog oslonca, kako biste otežali trening.</a:t>
                      </a:r>
                    </a:p>
                    <a:p>
                      <a:pPr algn="just">
                        <a:lnSpc>
                          <a:spcPct val="115000"/>
                        </a:lnSpc>
                        <a:spcAft>
                          <a:spcPts val="1000"/>
                        </a:spcAft>
                      </a:pPr>
                      <a:r>
                        <a:rPr lang="en-GB" sz="1500" noProof="0" dirty="0">
                          <a:solidFill>
                            <a:srgbClr val="324E9D"/>
                          </a:solidFill>
                          <a:effectLst/>
                          <a:highlight>
                            <a:srgbClr val="FFFFFF"/>
                          </a:highlight>
                        </a:rPr>
                        <a:t>Trening se može izvoditi u malim grupama sa 2 ili 3 sportista u isto vreme.</a:t>
                      </a:r>
                    </a:p>
                  </a:txBody>
                  <a:tcPr marL="63500" marR="63500" marT="0" marB="0"/>
                </a:tc>
                <a:extLst>
                  <a:ext uri="{0D108BD9-81ED-4DB2-BD59-A6C34878D82A}">
                    <a16:rowId xmlns:a16="http://schemas.microsoft.com/office/drawing/2014/main" val="10000"/>
                  </a:ext>
                </a:extLst>
              </a:tr>
            </a:tbl>
          </a:graphicData>
        </a:graphic>
      </p:graphicFrame>
      <p:pic>
        <p:nvPicPr>
          <p:cNvPr id="6" name="Picture 1" descr="IMG_256"/>
          <p:cNvPicPr>
            <a:picLocks noChangeAspect="1"/>
          </p:cNvPicPr>
          <p:nvPr/>
        </p:nvPicPr>
        <p:blipFill>
          <a:blip r:embed="rId4"/>
          <a:stretch>
            <a:fillRect/>
          </a:stretch>
        </p:blipFill>
        <p:spPr>
          <a:xfrm>
            <a:off x="322580" y="238760"/>
            <a:ext cx="675640" cy="900430"/>
          </a:xfrm>
          <a:prstGeom prst="rect">
            <a:avLst/>
          </a:prstGeom>
          <a:noFill/>
          <a:ln w="9525">
            <a:noFill/>
          </a:ln>
        </p:spPr>
      </p:pic>
      <p:sp>
        <p:nvSpPr>
          <p:cNvPr id="3" name="Title 1"/>
          <p:cNvSpPr txBox="1">
            <a:spLocks noGrp="1"/>
          </p:cNvSpPr>
          <p:nvPr/>
        </p:nvSpPr>
        <p:spPr>
          <a:xfrm>
            <a:off x="1844675" y="426720"/>
            <a:ext cx="8655685" cy="719455"/>
          </a:xfrm>
          <a:prstGeom prst="rect">
            <a:avLst/>
          </a:prstGeom>
        </p:spPr>
        <p:txBody>
          <a:bodyPr vert="horz" lIns="91440" tIns="45720" rIns="91440" bIns="0" rtlCol="0" anchor="b">
            <a:normAutofit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Uputstva za realizaciju </a:t>
            </a:r>
            <a:endParaRPr lang="it-IT" sz="2400" dirty="0"/>
          </a:p>
        </p:txBody>
      </p:sp>
      <p:sp>
        <p:nvSpPr>
          <p:cNvPr id="12" name="CasellaDiTesto 10"/>
          <p:cNvSpPr txBox="1"/>
          <p:nvPr/>
        </p:nvSpPr>
        <p:spPr>
          <a:xfrm>
            <a:off x="1248283" y="1198113"/>
            <a:ext cx="5919411" cy="445135"/>
          </a:xfrm>
          <a:prstGeom prst="rect">
            <a:avLst/>
          </a:prstGeom>
          <a:noFill/>
        </p:spPr>
        <p:txBody>
          <a:bodyPr wrap="square" rtlCol="0">
            <a:spAutoFit/>
          </a:bodyPr>
          <a:lstStyle/>
          <a:p>
            <a:pPr marL="226695">
              <a:lnSpc>
                <a:spcPct val="115000"/>
              </a:lnSpc>
              <a:spcAft>
                <a:spcPts val="300"/>
              </a:spcAft>
            </a:pPr>
            <a:r>
              <a:rPr sz="2000" b="1" dirty="0">
                <a:solidFill>
                  <a:srgbClr val="324E9D"/>
                </a:solidFill>
                <a:latin typeface="Calibri" panose="020F0502020204030204" pitchFamily="34" charset="0"/>
                <a:ea typeface="Calibri" panose="020F0502020204030204" pitchFamily="34" charset="0"/>
              </a:rPr>
              <a:t>PLIVANJE  Bazen (ako je dostupan)</a:t>
            </a:r>
          </a:p>
        </p:txBody>
      </p:sp>
      <p:pic>
        <p:nvPicPr>
          <p:cNvPr id="13" name="Immagine 1" descr="Immagine che contiene Carattere, Elementi grafici, logo, grafica&#10;&#10;Descrizione generata automaticamente"/>
          <p:cNvPicPr>
            <a:picLocks noChangeAspect="1"/>
          </p:cNvPicPr>
          <p:nvPr/>
        </p:nvPicPr>
        <p:blipFill>
          <a:blip r:embed="rId5"/>
          <a:stretch>
            <a:fillRect/>
          </a:stretch>
        </p:blipFill>
        <p:spPr>
          <a:xfrm>
            <a:off x="6096000" y="6019165"/>
            <a:ext cx="3428365" cy="7023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8"/>
          </p:nvPr>
        </p:nvSpPr>
        <p:spPr/>
        <p:txBody>
          <a:bodyPr/>
          <a:lstStyle/>
          <a:p>
            <a:pPr rtl="0"/>
            <a:fld id="{8699F50C-BE38-4BD0-BA84-9B090E1F2B9B}" type="slidenum">
              <a:rPr lang="en-GB" noProof="0" smtClean="0"/>
              <a:t>9</a:t>
            </a:fld>
            <a:endParaRPr lang="en-GB" noProof="0"/>
          </a:p>
        </p:txBody>
      </p:sp>
      <p:pic>
        <p:nvPicPr>
          <p:cNvPr id="4" name="Immagine 3" descr="Immagine che contiene Carattere, Blu elettrico, blu, schermata&#10;&#10;Descrizione generata automaticamente"/>
          <p:cNvPicPr>
            <a:picLocks noChangeAspect="1"/>
          </p:cNvPicPr>
          <p:nvPr/>
        </p:nvPicPr>
        <p:blipFill>
          <a:blip r:embed="rId2"/>
          <a:stretch>
            <a:fillRect/>
          </a:stretch>
        </p:blipFill>
        <p:spPr>
          <a:xfrm>
            <a:off x="417829" y="5913407"/>
            <a:ext cx="2509365" cy="631190"/>
          </a:xfrm>
          <a:prstGeom prst="rect">
            <a:avLst/>
          </a:prstGeom>
        </p:spPr>
      </p:pic>
      <p:pic>
        <p:nvPicPr>
          <p:cNvPr id="5" name="Immagine 4" descr="Immagine che contiene logo, Elementi grafici, Carattere, grafica&#10;&#10;Descrizione generata automaticamente"/>
          <p:cNvPicPr>
            <a:picLocks noChangeAspect="1"/>
          </p:cNvPicPr>
          <p:nvPr/>
        </p:nvPicPr>
        <p:blipFill>
          <a:blip r:embed="rId3"/>
          <a:stretch>
            <a:fillRect/>
          </a:stretch>
        </p:blipFill>
        <p:spPr>
          <a:xfrm>
            <a:off x="10939714" y="5892804"/>
            <a:ext cx="1154739" cy="876291"/>
          </a:xfrm>
          <a:prstGeom prst="rect">
            <a:avLst/>
          </a:prstGeom>
        </p:spPr>
      </p:pic>
      <p:sp>
        <p:nvSpPr>
          <p:cNvPr id="11" name="CasellaDiTesto 10"/>
          <p:cNvSpPr txBox="1"/>
          <p:nvPr/>
        </p:nvSpPr>
        <p:spPr>
          <a:xfrm>
            <a:off x="2292985" y="1325880"/>
            <a:ext cx="7233285" cy="480060"/>
          </a:xfrm>
          <a:prstGeom prst="rect">
            <a:avLst/>
          </a:prstGeom>
          <a:noFill/>
        </p:spPr>
        <p:txBody>
          <a:bodyPr wrap="square" rtlCol="0">
            <a:spAutoFit/>
          </a:bodyPr>
          <a:lstStyle/>
          <a:p>
            <a:pPr marL="226695">
              <a:lnSpc>
                <a:spcPct val="115000"/>
              </a:lnSpc>
              <a:spcAft>
                <a:spcPts val="300"/>
              </a:spcAft>
            </a:pPr>
            <a:r>
              <a:rPr lang="sr-Latn-RS" altLang="it-IT" sz="2200" b="1" dirty="0">
                <a:solidFill>
                  <a:srgbClr val="324E9D"/>
                </a:solidFill>
                <a:effectLst/>
                <a:latin typeface="Calibri" panose="020F0502020204030204" pitchFamily="34" charset="0"/>
                <a:ea typeface="Calibri" panose="020F0502020204030204" pitchFamily="34" charset="0"/>
              </a:rPr>
              <a:t>BICIKLIZAM </a:t>
            </a:r>
            <a:r>
              <a:rPr lang="it-IT" sz="2200" b="1" dirty="0">
                <a:solidFill>
                  <a:srgbClr val="324E9D"/>
                </a:solidFill>
                <a:effectLst/>
                <a:latin typeface="Calibri" panose="020F0502020204030204" pitchFamily="34" charset="0"/>
                <a:ea typeface="Calibri" panose="020F0502020204030204" pitchFamily="34" charset="0"/>
                <a:sym typeface="Wingdings" panose="05000000000000000000" pitchFamily="2" charset="2"/>
              </a:rPr>
              <a:t></a:t>
            </a:r>
          </a:p>
        </p:txBody>
      </p:sp>
      <p:graphicFrame>
        <p:nvGraphicFramePr>
          <p:cNvPr id="19" name="Tabella 18"/>
          <p:cNvGraphicFramePr>
            <a:graphicFrameLocks noGrp="1"/>
          </p:cNvGraphicFramePr>
          <p:nvPr/>
        </p:nvGraphicFramePr>
        <p:xfrm>
          <a:off x="353100" y="1964930"/>
          <a:ext cx="9526320" cy="181483"/>
        </p:xfrm>
        <a:graphic>
          <a:graphicData uri="http://schemas.openxmlformats.org/drawingml/2006/table">
            <a:tbl>
              <a:tblPr bandRow="1">
                <a:tableStyleId>{5940675A-B579-460E-94D1-54222C63F5DA}</a:tableStyleId>
              </a:tblPr>
              <a:tblGrid>
                <a:gridCol w="1930604">
                  <a:extLst>
                    <a:ext uri="{9D8B030D-6E8A-4147-A177-3AD203B41FA5}">
                      <a16:colId xmlns:a16="http://schemas.microsoft.com/office/drawing/2014/main" val="20000"/>
                    </a:ext>
                  </a:extLst>
                </a:gridCol>
                <a:gridCol w="7595716">
                  <a:extLst>
                    <a:ext uri="{9D8B030D-6E8A-4147-A177-3AD203B41FA5}">
                      <a16:colId xmlns:a16="http://schemas.microsoft.com/office/drawing/2014/main" val="20001"/>
                    </a:ext>
                  </a:extLst>
                </a:gridCol>
              </a:tblGrid>
              <a:tr h="0">
                <a:tc>
                  <a:txBody>
                    <a:bodyPr/>
                    <a:lstStyle/>
                    <a:p>
                      <a:pPr algn="ctr">
                        <a:lnSpc>
                          <a:spcPct val="115000"/>
                        </a:lnSpc>
                        <a:spcAft>
                          <a:spcPts val="1000"/>
                        </a:spcAft>
                      </a:pPr>
                      <a:r>
                        <a:rPr lang="sr-Latn-RS" altLang="it-IT" sz="1100" b="1" dirty="0">
                          <a:solidFill>
                            <a:srgbClr val="324E9D"/>
                          </a:solidFill>
                          <a:effectLst/>
                        </a:rPr>
                        <a:t>CILJEVI</a:t>
                      </a:r>
                      <a:endParaRPr lang="sr-Latn-RS" altLang="it-IT" sz="1100" b="1" dirty="0">
                        <a:solidFill>
                          <a:srgbClr val="324E9D"/>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en-US" sz="1100" dirty="0">
                          <a:solidFill>
                            <a:srgbClr val="324E9D"/>
                          </a:solidFill>
                          <a:effectLst/>
                        </a:rPr>
                        <a:t>Poznavanje biciklizma i pravilno pozicioniranje ntokom vožnje</a:t>
                      </a:r>
                      <a:endParaRPr lang="en-US" sz="1100" dirty="0">
                        <a:solidFill>
                          <a:srgbClr val="324E9D"/>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20" name="Tabella 19"/>
          <p:cNvGraphicFramePr>
            <a:graphicFrameLocks noGrp="1"/>
          </p:cNvGraphicFramePr>
          <p:nvPr/>
        </p:nvGraphicFramePr>
        <p:xfrm>
          <a:off x="349689" y="2143640"/>
          <a:ext cx="9536990" cy="192405"/>
        </p:xfrm>
        <a:graphic>
          <a:graphicData uri="http://schemas.openxmlformats.org/drawingml/2006/table">
            <a:tbl>
              <a:tblPr bandRow="1">
                <a:tableStyleId>{5940675A-B579-460E-94D1-54222C63F5DA}</a:tableStyleId>
              </a:tblPr>
              <a:tblGrid>
                <a:gridCol w="1949594">
                  <a:extLst>
                    <a:ext uri="{9D8B030D-6E8A-4147-A177-3AD203B41FA5}">
                      <a16:colId xmlns:a16="http://schemas.microsoft.com/office/drawing/2014/main" val="20000"/>
                    </a:ext>
                  </a:extLst>
                </a:gridCol>
                <a:gridCol w="7587396">
                  <a:extLst>
                    <a:ext uri="{9D8B030D-6E8A-4147-A177-3AD203B41FA5}">
                      <a16:colId xmlns:a16="http://schemas.microsoft.com/office/drawing/2014/main" val="20001"/>
                    </a:ext>
                  </a:extLst>
                </a:gridCol>
              </a:tblGrid>
              <a:tr h="192405">
                <a:tc>
                  <a:txBody>
                    <a:bodyPr/>
                    <a:lstStyle/>
                    <a:p>
                      <a:pPr algn="ctr">
                        <a:lnSpc>
                          <a:spcPct val="115000"/>
                        </a:lnSpc>
                        <a:spcAft>
                          <a:spcPts val="1000"/>
                        </a:spcAft>
                      </a:pPr>
                      <a:r>
                        <a:rPr lang="sr-Latn-RS" altLang="it-IT" sz="1100" b="1" dirty="0">
                          <a:solidFill>
                            <a:srgbClr val="324E9D"/>
                          </a:solidFill>
                          <a:effectLst/>
                          <a:latin typeface="Calibri" panose="020F0502020204030204" pitchFamily="34" charset="0"/>
                          <a:ea typeface="Calibri" panose="020F0502020204030204" pitchFamily="34" charset="0"/>
                        </a:rPr>
                        <a:t>TRAJANJE</a:t>
                      </a:r>
                    </a:p>
                  </a:txBody>
                  <a:tcPr marL="68580" marR="68580" marT="0" marB="0"/>
                </a:tc>
                <a:tc>
                  <a:txBody>
                    <a:bodyPr/>
                    <a:lstStyle/>
                    <a:p>
                      <a:pPr algn="just">
                        <a:lnSpc>
                          <a:spcPct val="115000"/>
                        </a:lnSpc>
                        <a:spcAft>
                          <a:spcPts val="1000"/>
                        </a:spcAft>
                      </a:pPr>
                      <a:r>
                        <a:rPr lang="it-IT" sz="1100" dirty="0">
                          <a:solidFill>
                            <a:srgbClr val="324E9D"/>
                          </a:solidFill>
                          <a:effectLst/>
                        </a:rPr>
                        <a:t>45’</a:t>
                      </a:r>
                      <a:endParaRPr lang="it-IT" sz="1100" dirty="0">
                        <a:solidFill>
                          <a:srgbClr val="324E9D"/>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21" name="Tabella 20"/>
          <p:cNvGraphicFramePr>
            <a:graphicFrameLocks noGrp="1"/>
          </p:cNvGraphicFramePr>
          <p:nvPr/>
        </p:nvGraphicFramePr>
        <p:xfrm>
          <a:off x="349689" y="2325123"/>
          <a:ext cx="9536990" cy="181483"/>
        </p:xfrm>
        <a:graphic>
          <a:graphicData uri="http://schemas.openxmlformats.org/drawingml/2006/table">
            <a:tbl>
              <a:tblPr bandRow="1">
                <a:tableStyleId>{5940675A-B579-460E-94D1-54222C63F5DA}</a:tableStyleId>
              </a:tblPr>
              <a:tblGrid>
                <a:gridCol w="1949594">
                  <a:extLst>
                    <a:ext uri="{9D8B030D-6E8A-4147-A177-3AD203B41FA5}">
                      <a16:colId xmlns:a16="http://schemas.microsoft.com/office/drawing/2014/main" val="20000"/>
                    </a:ext>
                  </a:extLst>
                </a:gridCol>
                <a:gridCol w="7587396">
                  <a:extLst>
                    <a:ext uri="{9D8B030D-6E8A-4147-A177-3AD203B41FA5}">
                      <a16:colId xmlns:a16="http://schemas.microsoft.com/office/drawing/2014/main" val="20001"/>
                    </a:ext>
                  </a:extLst>
                </a:gridCol>
              </a:tblGrid>
              <a:tr h="0">
                <a:tc>
                  <a:txBody>
                    <a:bodyPr/>
                    <a:lstStyle/>
                    <a:p>
                      <a:pPr marL="0" algn="ctr" defTabSz="914400" rtl="0" eaLnBrk="1" latinLnBrk="0" hangingPunct="1">
                        <a:lnSpc>
                          <a:spcPct val="115000"/>
                        </a:lnSpc>
                        <a:spcAft>
                          <a:spcPts val="1000"/>
                        </a:spcAft>
                      </a:pPr>
                      <a:r>
                        <a:rPr lang="sr-Latn-RS" altLang="it-IT" sz="1100" b="1" kern="1200" dirty="0">
                          <a:solidFill>
                            <a:srgbClr val="324E9D"/>
                          </a:solidFill>
                          <a:effectLst/>
                        </a:rPr>
                        <a:t>OPREMA</a:t>
                      </a:r>
                      <a:endParaRPr lang="sr-Latn-RS" altLang="it-IT" sz="1100" b="1" kern="1200" dirty="0">
                        <a:solidFill>
                          <a:srgbClr val="324E9D"/>
                        </a:solidFill>
                        <a:effectLst/>
                        <a:latin typeface="+mn-lt"/>
                        <a:ea typeface="+mn-ea"/>
                        <a:cs typeface="+mn-cs"/>
                      </a:endParaRPr>
                    </a:p>
                  </a:txBody>
                  <a:tcPr marL="68580" marR="68580" marT="0" marB="0" anchor="ctr"/>
                </a:tc>
                <a:tc>
                  <a:txBody>
                    <a:bodyPr/>
                    <a:lstStyle/>
                    <a:p>
                      <a:pPr marL="0" algn="l" defTabSz="914400" rtl="0" eaLnBrk="1" latinLnBrk="0" hangingPunct="1">
                        <a:lnSpc>
                          <a:spcPct val="115000"/>
                        </a:lnSpc>
                        <a:spcAft>
                          <a:spcPts val="1000"/>
                        </a:spcAft>
                      </a:pPr>
                      <a:r>
                        <a:rPr lang="sr-Latn-RS" altLang="en-GB" sz="1100" b="0" kern="1200" noProof="0" dirty="0">
                          <a:solidFill>
                            <a:srgbClr val="324E9D"/>
                          </a:solidFill>
                          <a:effectLst/>
                          <a:latin typeface="+mn-lt"/>
                          <a:ea typeface="+mn-ea"/>
                          <a:cs typeface="+mn-cs"/>
                        </a:rPr>
                        <a:t>Odeća za trening , bicikl, kaciga, bidon za vodu, čunjevi za prepreke</a:t>
                      </a:r>
                    </a:p>
                  </a:txBody>
                  <a:tcPr marL="68580" marR="68580" marT="0" marB="0"/>
                </a:tc>
                <a:extLst>
                  <a:ext uri="{0D108BD9-81ED-4DB2-BD59-A6C34878D82A}">
                    <a16:rowId xmlns:a16="http://schemas.microsoft.com/office/drawing/2014/main" val="10000"/>
                  </a:ext>
                </a:extLst>
              </a:tr>
            </a:tbl>
          </a:graphicData>
        </a:graphic>
      </p:graphicFrame>
      <p:graphicFrame>
        <p:nvGraphicFramePr>
          <p:cNvPr id="24" name="Tabella 23"/>
          <p:cNvGraphicFramePr>
            <a:graphicFrameLocks noGrp="1"/>
          </p:cNvGraphicFramePr>
          <p:nvPr/>
        </p:nvGraphicFramePr>
        <p:xfrm>
          <a:off x="369181" y="2639549"/>
          <a:ext cx="9536990" cy="1048706"/>
        </p:xfrm>
        <a:graphic>
          <a:graphicData uri="http://schemas.openxmlformats.org/drawingml/2006/table">
            <a:tbl>
              <a:tblPr>
                <a:tableStyleId>{5940675A-B579-460E-94D1-54222C63F5DA}</a:tableStyleId>
              </a:tblPr>
              <a:tblGrid>
                <a:gridCol w="1945227">
                  <a:extLst>
                    <a:ext uri="{9D8B030D-6E8A-4147-A177-3AD203B41FA5}">
                      <a16:colId xmlns:a16="http://schemas.microsoft.com/office/drawing/2014/main" val="20000"/>
                    </a:ext>
                  </a:extLst>
                </a:gridCol>
                <a:gridCol w="7591763">
                  <a:extLst>
                    <a:ext uri="{9D8B030D-6E8A-4147-A177-3AD203B41FA5}">
                      <a16:colId xmlns:a16="http://schemas.microsoft.com/office/drawing/2014/main" val="20001"/>
                    </a:ext>
                  </a:extLst>
                </a:gridCol>
              </a:tblGrid>
              <a:tr h="191181">
                <a:tc>
                  <a:txBody>
                    <a:bodyPr/>
                    <a:lstStyle/>
                    <a:p>
                      <a:pPr algn="ctr">
                        <a:lnSpc>
                          <a:spcPct val="115000"/>
                        </a:lnSpc>
                        <a:spcAft>
                          <a:spcPts val="1000"/>
                        </a:spcAft>
                      </a:pPr>
                      <a:r>
                        <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rPr>
                        <a:t>TRAJANJE</a:t>
                      </a:r>
                    </a:p>
                  </a:txBody>
                  <a:tcPr marL="63500" marR="63500" marT="0" marB="0" anchor="ctr"/>
                </a:tc>
                <a:tc>
                  <a:txBody>
                    <a:bodyPr/>
                    <a:lstStyle/>
                    <a:p>
                      <a:pPr algn="just">
                        <a:lnSpc>
                          <a:spcPct val="115000"/>
                        </a:lnSpc>
                        <a:spcAft>
                          <a:spcPts val="1000"/>
                        </a:spcAft>
                      </a:pPr>
                      <a:r>
                        <a:rPr lang="sr-Latn-RS" altLang="it-IT" sz="1100" dirty="0">
                          <a:solidFill>
                            <a:srgbClr val="324E9D"/>
                          </a:solidFill>
                          <a:effectLst/>
                          <a:highlight>
                            <a:srgbClr val="FFFFFF"/>
                          </a:highlight>
                        </a:rPr>
                        <a:t>Oko </a:t>
                      </a:r>
                      <a:r>
                        <a:rPr lang="it-IT" sz="1100" dirty="0">
                          <a:solidFill>
                            <a:srgbClr val="324E9D"/>
                          </a:solidFill>
                          <a:effectLst/>
                          <a:highlight>
                            <a:srgbClr val="FFFFFF"/>
                          </a:highlight>
                        </a:rPr>
                        <a:t>5’</a:t>
                      </a:r>
                      <a:endParaRPr lang="it-IT" sz="1100"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tc>
                <a:extLst>
                  <a:ext uri="{0D108BD9-81ED-4DB2-BD59-A6C34878D82A}">
                    <a16:rowId xmlns:a16="http://schemas.microsoft.com/office/drawing/2014/main" val="10000"/>
                  </a:ext>
                </a:extLst>
              </a:tr>
              <a:tr h="857525">
                <a:tc>
                  <a:txBody>
                    <a:bodyPr/>
                    <a:lstStyle/>
                    <a:p>
                      <a:pPr algn="ctr">
                        <a:lnSpc>
                          <a:spcPct val="115000"/>
                        </a:lnSpc>
                        <a:spcAft>
                          <a:spcPts val="1000"/>
                        </a:spcAft>
                      </a:pPr>
                      <a:r>
                        <a:rPr lang="sr-Latn-RS" altLang="it-IT" sz="1100" b="1" dirty="0">
                          <a:solidFill>
                            <a:srgbClr val="324E9D"/>
                          </a:solidFill>
                          <a:effectLst/>
                          <a:highlight>
                            <a:srgbClr val="FFFFFF"/>
                          </a:highlight>
                        </a:rPr>
                        <a:t>SADRŽAJ</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GB" sz="1100" b="0" kern="1200" noProof="0" dirty="0">
                          <a:solidFill>
                            <a:srgbClr val="324E9D"/>
                          </a:solidFill>
                          <a:effectLst/>
                          <a:latin typeface="+mn-lt"/>
                          <a:ea typeface="+mn-ea"/>
                          <a:cs typeface="+mn-cs"/>
                        </a:rPr>
                        <a:t>Vozite slobodno, a zatim u okviru definisanog kruga (šetačke, trkačke, kratke staza sa uskim čunjevima kao što je specijalni slalom, kratka staza sa čunjevima kao što je veleslalom, ...).</a:t>
                      </a:r>
                    </a:p>
                  </a:txBody>
                  <a:tcPr marL="63500" marR="63500" marT="0" marB="0"/>
                </a:tc>
                <a:extLst>
                  <a:ext uri="{0D108BD9-81ED-4DB2-BD59-A6C34878D82A}">
                    <a16:rowId xmlns:a16="http://schemas.microsoft.com/office/drawing/2014/main" val="10001"/>
                  </a:ext>
                </a:extLst>
              </a:tr>
            </a:tbl>
          </a:graphicData>
        </a:graphic>
      </p:graphicFrame>
      <p:graphicFrame>
        <p:nvGraphicFramePr>
          <p:cNvPr id="25" name="Tabella 24"/>
          <p:cNvGraphicFramePr>
            <a:graphicFrameLocks noGrp="1"/>
          </p:cNvGraphicFramePr>
          <p:nvPr/>
        </p:nvGraphicFramePr>
        <p:xfrm>
          <a:off x="378968" y="3907686"/>
          <a:ext cx="9516872" cy="1524808"/>
        </p:xfrm>
        <a:graphic>
          <a:graphicData uri="http://schemas.openxmlformats.org/drawingml/2006/table">
            <a:tbl>
              <a:tblPr>
                <a:tableStyleId>{5940675A-B579-460E-94D1-54222C63F5DA}</a:tableStyleId>
              </a:tblPr>
              <a:tblGrid>
                <a:gridCol w="1902475">
                  <a:extLst>
                    <a:ext uri="{9D8B030D-6E8A-4147-A177-3AD203B41FA5}">
                      <a16:colId xmlns:a16="http://schemas.microsoft.com/office/drawing/2014/main" val="20000"/>
                    </a:ext>
                  </a:extLst>
                </a:gridCol>
                <a:gridCol w="7614397">
                  <a:extLst>
                    <a:ext uri="{9D8B030D-6E8A-4147-A177-3AD203B41FA5}">
                      <a16:colId xmlns:a16="http://schemas.microsoft.com/office/drawing/2014/main" val="20001"/>
                    </a:ext>
                  </a:extLst>
                </a:gridCol>
              </a:tblGrid>
              <a:tr h="191181">
                <a:tc>
                  <a:txBody>
                    <a:bodyPr/>
                    <a:lstStyle/>
                    <a:p>
                      <a:pPr algn="ctr">
                        <a:lnSpc>
                          <a:spcPct val="115000"/>
                        </a:lnSpc>
                        <a:spcAft>
                          <a:spcPts val="1000"/>
                        </a:spcAft>
                      </a:pPr>
                      <a:r>
                        <a:rPr lang="sr-Latn-RS" altLang="it-IT" sz="1100" b="1" dirty="0">
                          <a:solidFill>
                            <a:srgbClr val="324E9D"/>
                          </a:solidFill>
                          <a:effectLst/>
                          <a:highlight>
                            <a:srgbClr val="FFFFFF"/>
                          </a:highlight>
                        </a:rPr>
                        <a:t>TRAJANJE</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sr-Latn-RS" altLang="it-IT" sz="1100" dirty="0">
                          <a:solidFill>
                            <a:srgbClr val="324E9D"/>
                          </a:solidFill>
                          <a:effectLst/>
                          <a:highlight>
                            <a:srgbClr val="FFFFFF"/>
                          </a:highlight>
                        </a:rPr>
                        <a:t>Oko</a:t>
                      </a:r>
                      <a:r>
                        <a:rPr lang="it-IT" sz="1100" dirty="0">
                          <a:solidFill>
                            <a:srgbClr val="324E9D"/>
                          </a:solidFill>
                          <a:effectLst/>
                          <a:highlight>
                            <a:srgbClr val="FFFFFF"/>
                          </a:highlight>
                        </a:rPr>
                        <a:t> 10’</a:t>
                      </a:r>
                      <a:endParaRPr lang="it-IT" sz="1100"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tc>
                <a:extLst>
                  <a:ext uri="{0D108BD9-81ED-4DB2-BD59-A6C34878D82A}">
                    <a16:rowId xmlns:a16="http://schemas.microsoft.com/office/drawing/2014/main" val="10000"/>
                  </a:ext>
                </a:extLst>
              </a:tr>
              <a:tr h="857525">
                <a:tc>
                  <a:txBody>
                    <a:bodyPr/>
                    <a:lstStyle/>
                    <a:p>
                      <a:pPr algn="ctr">
                        <a:lnSpc>
                          <a:spcPct val="115000"/>
                        </a:lnSpc>
                        <a:spcAft>
                          <a:spcPts val="1000"/>
                        </a:spcAft>
                      </a:pPr>
                      <a:r>
                        <a:rPr lang="sr-Latn-RS" altLang="it-IT" sz="1100" b="1" dirty="0">
                          <a:solidFill>
                            <a:srgbClr val="324E9D"/>
                          </a:solidFill>
                          <a:effectLst/>
                          <a:highlight>
                            <a:srgbClr val="FFFFFF"/>
                          </a:highlight>
                        </a:rPr>
                        <a:t>SADRŽAJ</a:t>
                      </a:r>
                      <a:endParaRPr lang="sr-Latn-RS" altLang="it-IT" sz="1100" b="1" dirty="0">
                        <a:solidFill>
                          <a:srgbClr val="324E9D"/>
                        </a:solidFill>
                        <a:effectLst/>
                        <a:highlight>
                          <a:srgbClr val="FFFFFF"/>
                        </a:highlight>
                        <a:latin typeface="Calibri" panose="020F0502020204030204" pitchFamily="34" charset="0"/>
                        <a:ea typeface="Calibri" panose="020F0502020204030204" pitchFamily="34" charset="0"/>
                      </a:endParaRPr>
                    </a:p>
                  </a:txBody>
                  <a:tcPr marL="63500" marR="63500" marT="0" marB="0" anchor="ctr"/>
                </a:tc>
                <a:tc>
                  <a:txBody>
                    <a:bodyPr/>
                    <a:lstStyle/>
                    <a:p>
                      <a:pPr algn="just">
                        <a:lnSpc>
                          <a:spcPct val="115000"/>
                        </a:lnSpc>
                        <a:spcAft>
                          <a:spcPts val="1000"/>
                        </a:spcAft>
                      </a:pPr>
                      <a:r>
                        <a:rPr lang="en-US" sz="1100" b="0" kern="1200" dirty="0">
                          <a:solidFill>
                            <a:srgbClr val="324E9D"/>
                          </a:solidFill>
                          <a:effectLst/>
                          <a:latin typeface="+mn-lt"/>
                          <a:ea typeface="+mn-ea"/>
                          <a:cs typeface="+mn-cs"/>
                        </a:rPr>
                        <a:t>Ravnomerno kočite bez blokiranja točkova.</a:t>
                      </a:r>
                    </a:p>
                    <a:p>
                      <a:pPr algn="just">
                        <a:lnSpc>
                          <a:spcPct val="115000"/>
                        </a:lnSpc>
                        <a:spcAft>
                          <a:spcPts val="1000"/>
                        </a:spcAft>
                      </a:pPr>
                      <a:r>
                        <a:rPr lang="en-US" sz="1100" b="0" kern="1200" dirty="0">
                          <a:solidFill>
                            <a:srgbClr val="324E9D"/>
                          </a:solidFill>
                          <a:effectLst/>
                          <a:latin typeface="+mn-lt"/>
                          <a:ea typeface="+mn-ea"/>
                          <a:cs typeface="+mn-cs"/>
                        </a:rPr>
                        <a:t>Kočite u kratkim intervalima bez blokiranja točkova.</a:t>
                      </a:r>
                    </a:p>
                    <a:p>
                      <a:pPr algn="just">
                        <a:lnSpc>
                          <a:spcPct val="115000"/>
                        </a:lnSpc>
                        <a:spcAft>
                          <a:spcPts val="1000"/>
                        </a:spcAft>
                      </a:pPr>
                      <a:r>
                        <a:rPr lang="en-US" sz="1100" b="0" kern="1200" dirty="0">
                          <a:solidFill>
                            <a:srgbClr val="324E9D"/>
                          </a:solidFill>
                          <a:effectLst/>
                          <a:latin typeface="+mn-lt"/>
                          <a:ea typeface="+mn-ea"/>
                          <a:cs typeface="+mn-cs"/>
                        </a:rPr>
                        <a:t>Kočite blokiranjem zadnjeg točka.</a:t>
                      </a:r>
                    </a:p>
                    <a:p>
                      <a:pPr algn="just">
                        <a:lnSpc>
                          <a:spcPct val="115000"/>
                        </a:lnSpc>
                        <a:spcAft>
                          <a:spcPts val="1000"/>
                        </a:spcAft>
                      </a:pPr>
                      <a:r>
                        <a:rPr lang="en-US" sz="1100" b="0" kern="1200" dirty="0">
                          <a:solidFill>
                            <a:srgbClr val="324E9D"/>
                          </a:solidFill>
                          <a:effectLst/>
                          <a:latin typeface="+mn-lt"/>
                          <a:ea typeface="+mn-ea"/>
                          <a:cs typeface="+mn-cs"/>
                        </a:rPr>
                        <a:t>Vežbama u početku moraju direktno upravljati treneri, definišući vreme i razdaljinu kočenja, koristeći prednju kočnicu, zadnju kočnicu i obe kočnice, takođe menjajući položaj ruku na upravljaču. Sportisti se tada mogu ostaviti da se slobodno kreću.</a:t>
                      </a:r>
                    </a:p>
                  </a:txBody>
                  <a:tcPr marL="63500" marR="63500" marT="0" marB="0"/>
                </a:tc>
                <a:extLst>
                  <a:ext uri="{0D108BD9-81ED-4DB2-BD59-A6C34878D82A}">
                    <a16:rowId xmlns:a16="http://schemas.microsoft.com/office/drawing/2014/main" val="10001"/>
                  </a:ext>
                </a:extLst>
              </a:tr>
            </a:tbl>
          </a:graphicData>
        </a:graphic>
      </p:graphicFrame>
      <p:pic>
        <p:nvPicPr>
          <p:cNvPr id="6" name="Picture 1" descr="IMG_256"/>
          <p:cNvPicPr>
            <a:picLocks noChangeAspect="1"/>
          </p:cNvPicPr>
          <p:nvPr/>
        </p:nvPicPr>
        <p:blipFill>
          <a:blip r:embed="rId4"/>
          <a:stretch>
            <a:fillRect/>
          </a:stretch>
        </p:blipFill>
        <p:spPr>
          <a:xfrm>
            <a:off x="349885" y="243205"/>
            <a:ext cx="675640" cy="900430"/>
          </a:xfrm>
          <a:prstGeom prst="rect">
            <a:avLst/>
          </a:prstGeom>
          <a:noFill/>
          <a:ln w="9525">
            <a:noFill/>
          </a:ln>
        </p:spPr>
      </p:pic>
      <p:sp>
        <p:nvSpPr>
          <p:cNvPr id="3" name="Title 1"/>
          <p:cNvSpPr txBox="1">
            <a:spLocks noGrp="1"/>
          </p:cNvSpPr>
          <p:nvPr/>
        </p:nvSpPr>
        <p:spPr>
          <a:xfrm>
            <a:off x="1844675" y="426720"/>
            <a:ext cx="8655685" cy="719455"/>
          </a:xfrm>
          <a:prstGeom prst="rect">
            <a:avLst/>
          </a:prstGeom>
        </p:spPr>
        <p:txBody>
          <a:bodyPr vert="horz" lIns="91440" tIns="45720" rIns="91440" bIns="0" rtlCol="0" anchor="b">
            <a:normAutofit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sr-Latn-RS" altLang="en-GB" sz="2400" i="1" dirty="0">
                <a:solidFill>
                  <a:srgbClr val="324E9D"/>
                </a:solidFill>
                <a:sym typeface="+mn-ea"/>
              </a:rPr>
              <a:t>EUtriWEEK </a:t>
            </a:r>
            <a:r>
              <a:rPr lang="en-GB" sz="2400" i="1" dirty="0">
                <a:solidFill>
                  <a:srgbClr val="324E9D"/>
                </a:solidFill>
                <a:sym typeface="+mn-ea"/>
              </a:rPr>
              <a:t>OPEN DAY</a:t>
            </a:r>
            <a:r>
              <a:rPr lang="en-GB" sz="2400" dirty="0">
                <a:solidFill>
                  <a:srgbClr val="324E9D"/>
                </a:solidFill>
                <a:sym typeface="+mn-ea"/>
              </a:rPr>
              <a:t> – JUN 2024</a:t>
            </a:r>
            <a:r>
              <a:rPr lang="sr-Latn-RS" altLang="en-GB" sz="2400" dirty="0">
                <a:solidFill>
                  <a:srgbClr val="324E9D"/>
                </a:solidFill>
                <a:sym typeface="+mn-ea"/>
              </a:rPr>
              <a:t> - Uputstva za realizaciju </a:t>
            </a:r>
            <a:endParaRPr lang="it-IT" sz="2400" dirty="0"/>
          </a:p>
        </p:txBody>
      </p:sp>
      <p:pic>
        <p:nvPicPr>
          <p:cNvPr id="10" name="Immagine 1" descr="Immagine che contiene Carattere, Elementi grafici, logo, grafica&#10;&#10;Descrizione generata automaticamente"/>
          <p:cNvPicPr>
            <a:picLocks noChangeAspect="1"/>
          </p:cNvPicPr>
          <p:nvPr/>
        </p:nvPicPr>
        <p:blipFill>
          <a:blip r:embed="rId5"/>
          <a:stretch>
            <a:fillRect/>
          </a:stretch>
        </p:blipFill>
        <p:spPr>
          <a:xfrm>
            <a:off x="6096000" y="6019165"/>
            <a:ext cx="3428365" cy="702310"/>
          </a:xfrm>
          <a:prstGeom prst="rect">
            <a:avLst/>
          </a:prstGeom>
        </p:spPr>
      </p:pic>
    </p:spTree>
  </p:cSld>
  <p:clrMapOvr>
    <a:masterClrMapping/>
  </p:clrMapOvr>
</p:sld>
</file>

<file path=ppt/theme/theme1.xml><?xml version="1.0" encoding="utf-8"?>
<a:theme xmlns:a="http://schemas.openxmlformats.org/drawingml/2006/main" name="1_Tema di Office">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2460</Words>
  <Application>Microsoft Office PowerPoint</Application>
  <PresentationFormat>Široki ekran</PresentationFormat>
  <Paragraphs>218</Paragraphs>
  <Slides>15</Slides>
  <Notes>1</Notes>
  <HiddenSlides>0</HiddenSlides>
  <MMClips>0</MMClips>
  <ScaleCrop>false</ScaleCrop>
  <HeadingPairs>
    <vt:vector size="6" baseType="variant">
      <vt:variant>
        <vt:lpstr>Korišćeni fontovi</vt:lpstr>
      </vt:variant>
      <vt:variant>
        <vt:i4>5</vt:i4>
      </vt:variant>
      <vt:variant>
        <vt:lpstr>Tema</vt:lpstr>
      </vt:variant>
      <vt:variant>
        <vt:i4>1</vt:i4>
      </vt:variant>
      <vt:variant>
        <vt:lpstr>Naslovi slajdova</vt:lpstr>
      </vt:variant>
      <vt:variant>
        <vt:i4>15</vt:i4>
      </vt:variant>
    </vt:vector>
  </HeadingPairs>
  <TitlesOfParts>
    <vt:vector size="21" baseType="lpstr">
      <vt:lpstr>Aptos</vt:lpstr>
      <vt:lpstr>Arial</vt:lpstr>
      <vt:lpstr>Arial Black</vt:lpstr>
      <vt:lpstr>Calibri</vt:lpstr>
      <vt:lpstr>Times New Roman</vt:lpstr>
      <vt:lpstr>1_Tema di Office</vt:lpstr>
      <vt:lpstr>PowerPoint prezentacija</vt:lpstr>
      <vt:lpstr>EUtriWEEK OPEN DAY </vt:lpstr>
      <vt:lpstr>PowerPoint prezentacija</vt:lpstr>
      <vt:lpstr>PowerPoint prezentacija</vt:lpstr>
      <vt:lpstr>             EUtriWEEK OPEN DAY – JUN 2024 – Opšte informacije</vt:lpstr>
      <vt:lpstr>EUtriWEEK OPEN DAY – JUN 2024 - Logističke informacije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KAMP / TRKA – OKTOBAR  2024 – Opšte informacije</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fgi2021-03</dc:creator>
  <cp:lastModifiedBy>Simo Cickovic</cp:lastModifiedBy>
  <cp:revision>23</cp:revision>
  <dcterms:created xsi:type="dcterms:W3CDTF">2024-03-06T08:47:00Z</dcterms:created>
  <dcterms:modified xsi:type="dcterms:W3CDTF">2024-04-04T14:05:46Z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1A17565C7448422591B512F5AE4526B1_13</vt:lpwstr>
  </property>
  <property fmtid="{D5CDD505-2E9C-101B-9397-08002B2CF9AE}" pid="3" name="KSOProductBuildVer">
    <vt:lpwstr>1033-12.2.0.13489</vt:lpwstr>
  </property>
</Properties>
</file>